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675" r:id="rId2"/>
    <p:sldId id="1442" r:id="rId3"/>
    <p:sldId id="1443" r:id="rId4"/>
    <p:sldId id="1444" r:id="rId5"/>
    <p:sldId id="1445" r:id="rId6"/>
    <p:sldId id="1446" r:id="rId7"/>
    <p:sldId id="1434" r:id="rId8"/>
    <p:sldId id="316" r:id="rId9"/>
    <p:sldId id="1447" r:id="rId10"/>
    <p:sldId id="1448" r:id="rId11"/>
    <p:sldId id="1449" r:id="rId12"/>
    <p:sldId id="315" r:id="rId13"/>
    <p:sldId id="1393" r:id="rId14"/>
    <p:sldId id="1399" r:id="rId15"/>
    <p:sldId id="1400" r:id="rId16"/>
    <p:sldId id="1401" r:id="rId17"/>
    <p:sldId id="1441" r:id="rId18"/>
    <p:sldId id="1397" r:id="rId19"/>
    <p:sldId id="1406" r:id="rId20"/>
    <p:sldId id="1414" r:id="rId21"/>
    <p:sldId id="326" r:id="rId22"/>
    <p:sldId id="327" r:id="rId23"/>
    <p:sldId id="335" r:id="rId24"/>
    <p:sldId id="336" r:id="rId25"/>
    <p:sldId id="337" r:id="rId26"/>
    <p:sldId id="338" r:id="rId27"/>
    <p:sldId id="339" r:id="rId28"/>
    <p:sldId id="340" r:id="rId29"/>
    <p:sldId id="328" r:id="rId30"/>
    <p:sldId id="341" r:id="rId31"/>
    <p:sldId id="347" r:id="rId32"/>
    <p:sldId id="343" r:id="rId33"/>
    <p:sldId id="1458" r:id="rId34"/>
    <p:sldId id="1459" r:id="rId35"/>
    <p:sldId id="1469" r:id="rId36"/>
    <p:sldId id="1466" r:id="rId37"/>
    <p:sldId id="1450" r:id="rId38"/>
    <p:sldId id="1451" r:id="rId39"/>
    <p:sldId id="1452" r:id="rId40"/>
    <p:sldId id="1453" r:id="rId41"/>
    <p:sldId id="1454" r:id="rId42"/>
    <p:sldId id="1460" r:id="rId43"/>
    <p:sldId id="1464" r:id="rId44"/>
    <p:sldId id="1461" r:id="rId45"/>
    <p:sldId id="1462" r:id="rId46"/>
    <p:sldId id="1468" r:id="rId47"/>
    <p:sldId id="1463" r:id="rId48"/>
    <p:sldId id="1467" r:id="rId49"/>
    <p:sldId id="288" r:id="rId50"/>
    <p:sldId id="289" r:id="rId51"/>
    <p:sldId id="286" r:id="rId52"/>
    <p:sldId id="1388" r:id="rId53"/>
    <p:sldId id="303" r:id="rId54"/>
    <p:sldId id="1472" r:id="rId55"/>
    <p:sldId id="1473" r:id="rId56"/>
    <p:sldId id="1471" r:id="rId57"/>
    <p:sldId id="1303" r:id="rId58"/>
  </p:sldIdLst>
  <p:sldSz cx="9144000" cy="6858000" type="screen4x3"/>
  <p:notesSz cx="6797675" cy="992822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4987CC"/>
    <a:srgbClr val="006698"/>
    <a:srgbClr val="00CC99"/>
    <a:srgbClr val="00FA00"/>
    <a:srgbClr val="FF0000"/>
    <a:srgbClr val="6A0000"/>
    <a:srgbClr val="FF9933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02" autoAdjust="0"/>
    <p:restoredTop sz="94867" autoAdjust="0"/>
  </p:normalViewPr>
  <p:slideViewPr>
    <p:cSldViewPr>
      <p:cViewPr>
        <p:scale>
          <a:sx n="96" d="100"/>
          <a:sy n="96" d="100"/>
        </p:scale>
        <p:origin x="144" y="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75" d="100"/>
        <a:sy n="75" d="100"/>
      </p:scale>
      <p:origin x="0" y="1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9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85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94" y="943081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40F7BDDF-8516-4CA5-9F7C-660B3EC16E6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066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814" y="1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715406"/>
            <a:ext cx="4985772" cy="4467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814" y="9432353"/>
            <a:ext cx="2945862" cy="495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71" tIns="47786" rIns="95571" bIns="47786" numCol="1" anchor="b" anchorCtr="0" compatLnSpc="1">
            <a:prstTxWarp prst="textNoShape">
              <a:avLst/>
            </a:prstTxWarp>
          </a:bodyPr>
          <a:lstStyle>
            <a:lvl1pPr algn="r" defTabSz="955830">
              <a:defRPr sz="1300">
                <a:latin typeface="Tahoma" pitchFamily="34" charset="0"/>
                <a:ea typeface="ＭＳ Ｐゴシック" charset="-128"/>
              </a:defRPr>
            </a:lvl1pPr>
          </a:lstStyle>
          <a:p>
            <a:pPr>
              <a:defRPr/>
            </a:pPr>
            <a:fld id="{5951CCD8-7DA2-41E1-BD05-A0C88B5EEEB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495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721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1557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45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093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29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412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3443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77643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838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9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100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572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4224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9904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43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83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403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92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14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203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366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57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3774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54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5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de-AT" dirty="0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76200" y="76200"/>
            <a:ext cx="1524000" cy="838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1475" y="241300"/>
            <a:ext cx="2036763" cy="5780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241300"/>
            <a:ext cx="5957887" cy="5780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750"/>
            <a:ext cx="9144000" cy="7232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7" name="image3.png" descr="TU_Logo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9629" y="163562"/>
            <a:ext cx="395289" cy="396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839244"/>
            <a:ext cx="4038600" cy="6018756"/>
          </a:xfrm>
          <a:prstGeom prst="rect">
            <a:avLst/>
          </a:prstGeom>
        </p:spPr>
        <p:txBody>
          <a:bodyPr/>
          <a:lstStyle>
            <a:lvl1pPr marL="281667" indent="-281667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31043" indent="-273843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77289" indent="-262889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637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1209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310212531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557338"/>
            <a:ext cx="3992562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150" y="1557338"/>
            <a:ext cx="3992563" cy="44640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41300"/>
            <a:ext cx="814705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43000"/>
            <a:ext cx="8137525" cy="48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4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>
          <a:solidFill>
            <a:srgbClr val="002060"/>
          </a:solidFill>
          <a:latin typeface="Helvetica" pitchFamily="2" charset="0"/>
          <a:ea typeface="MS PGothic" pitchFamily="34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ED1C24"/>
        </a:buClr>
        <a:buFont typeface="Wingdings" pitchFamily="2" charset="2"/>
        <a:buChar char="§"/>
        <a:defRPr sz="2400">
          <a:solidFill>
            <a:schemeClr val="tx1"/>
          </a:solidFill>
          <a:latin typeface="Helvetica" pitchFamily="2" charset="0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-"/>
        <a:defRPr sz="2000">
          <a:solidFill>
            <a:schemeClr val="tx1"/>
          </a:solidFill>
          <a:latin typeface="Helvetica" pitchFamily="2" charset="0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Char char="•"/>
        <a:defRPr sz="2400">
          <a:solidFill>
            <a:schemeClr val="tx1"/>
          </a:solidFill>
          <a:latin typeface="Helvetica" pitchFamily="2" charset="0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Helvetica" pitchFamily="2" charset="0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Helvetica" pitchFamily="2" charset="0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png"/><Relationship Id="rId10" Type="http://schemas.openxmlformats.org/officeDocument/2006/relationships/image" Target="../media/image160.png"/><Relationship Id="rId4" Type="http://schemas.openxmlformats.org/officeDocument/2006/relationships/image" Target="../media/image28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6/04/19/word2vec-tutorial-the-skip-gram-model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tiff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11" Type="http://schemas.openxmlformats.org/officeDocument/2006/relationships/image" Target="../media/image48.png"/><Relationship Id="rId5" Type="http://schemas.openxmlformats.org/officeDocument/2006/relationships/image" Target="../media/image42.tiff"/><Relationship Id="rId10" Type="http://schemas.openxmlformats.org/officeDocument/2006/relationships/image" Target="../media/image47.png"/><Relationship Id="rId4" Type="http://schemas.openxmlformats.org/officeDocument/2006/relationships/hyperlink" Target="https://web.stanford.edu/~jurafsky/slp3/" TargetMode="External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cikit-yb.org/en/latest/api/text/tsne.html" TargetMode="External"/><Relationship Id="rId5" Type="http://schemas.openxmlformats.org/officeDocument/2006/relationships/hyperlink" Target="https://cloud.google.com/blog/big-data/2018/01/problem-solving-with-ml-automatic-document-classification" TargetMode="External"/><Relationship Id="rId4" Type="http://schemas.openxmlformats.org/officeDocument/2006/relationships/image" Target="../media/image87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2.png"/><Relationship Id="rId2" Type="http://schemas.openxmlformats.org/officeDocument/2006/relationships/image" Target="../media/image88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228601" y="2130425"/>
            <a:ext cx="8659212" cy="14700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chemeClr val="tx1"/>
                </a:solidFill>
                <a:latin typeface="Helvetica" pitchFamily="2" charset="0"/>
                <a:ea typeface="Verdana" charset="0"/>
                <a:cs typeface="Verdana" charset="0"/>
              </a:rPr>
              <a:t>Tendencies and Trends in NLP</a:t>
            </a:r>
            <a:br>
              <a:rPr lang="en-US" sz="3600" b="1" dirty="0">
                <a:solidFill>
                  <a:schemeClr val="tx1"/>
                </a:solidFill>
                <a:latin typeface="Helvetica" pitchFamily="2" charset="0"/>
                <a:ea typeface="Verdana" charset="0"/>
                <a:cs typeface="Verdana" charset="0"/>
              </a:rPr>
            </a:b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Verdana" charset="0"/>
                <a:cs typeface="Verdana" charset="0"/>
              </a:rPr>
              <a:t>Word Embedding</a:t>
            </a:r>
            <a:r>
              <a:rPr lang="en-US" sz="1800" b="1" dirty="0">
                <a:solidFill>
                  <a:schemeClr val="tx1"/>
                </a:solidFill>
                <a:ea typeface="Verdana" charset="0"/>
                <a:cs typeface="Verdana" charset="0"/>
              </a:rPr>
              <a:t>, Representation Learning, Document </a:t>
            </a:r>
            <a:r>
              <a:rPr lang="en-US" sz="1800" b="1" dirty="0">
                <a:solidFill>
                  <a:schemeClr val="tx1"/>
                </a:solidFill>
                <a:latin typeface="Helvetica" pitchFamily="2" charset="0"/>
                <a:ea typeface="Verdana" charset="0"/>
                <a:cs typeface="Verdana" charset="0"/>
              </a:rPr>
              <a:t>Classification, …</a:t>
            </a:r>
            <a:endParaRPr lang="en-GB" sz="1600" b="1" dirty="0">
              <a:solidFill>
                <a:schemeClr val="tx1"/>
              </a:solidFill>
              <a:latin typeface="Helvetica" pitchFamily="2" charset="0"/>
              <a:ea typeface="Verdana" charset="0"/>
              <a:cs typeface="Verdana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1371600" y="4038600"/>
            <a:ext cx="6400800" cy="1600200"/>
          </a:xfrm>
        </p:spPr>
        <p:txBody>
          <a:bodyPr/>
          <a:lstStyle/>
          <a:p>
            <a:r>
              <a:rPr lang="en-GB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Navid</a:t>
            </a:r>
            <a:r>
              <a:rPr lang="en-GB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dirty="0" err="1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Rekabsaz</a:t>
            </a:r>
            <a:endParaRPr lang="en-GB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GB" dirty="0" err="1">
                <a:ea typeface="Verdana" panose="020B0604030504040204" pitchFamily="34" charset="0"/>
                <a:cs typeface="Verdana" panose="020B0604030504040204" pitchFamily="34" charset="0"/>
              </a:rPr>
              <a:t>Idiap</a:t>
            </a:r>
            <a:r>
              <a:rPr lang="en-GB" dirty="0">
                <a:ea typeface="Verdana" panose="020B0604030504040204" pitchFamily="34" charset="0"/>
                <a:cs typeface="Verdana" panose="020B0604030504040204" pitchFamily="34" charset="0"/>
              </a:rPr>
              <a:t> Research Institute</a:t>
            </a:r>
            <a:endParaRPr lang="en-GB" dirty="0"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Bild 2">
            <a:extLst>
              <a:ext uri="{FF2B5EF4-FFF2-40B4-BE49-F238E27FC236}">
                <a16:creationId xmlns:a16="http://schemas.microsoft.com/office/drawing/2014/main" id="{50935D52-8945-4E47-9E0F-13892F139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600"/>
            <a:ext cx="1801213" cy="4740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4AE4DA-8B29-2F45-B032-5631EA78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"/>
            <a:ext cx="1428278" cy="685800"/>
          </a:xfrm>
          <a:prstGeom prst="rect">
            <a:avLst/>
          </a:prstGeom>
        </p:spPr>
      </p:pic>
      <p:grpSp>
        <p:nvGrpSpPr>
          <p:cNvPr id="14" name="Gruppierung 15">
            <a:extLst>
              <a:ext uri="{FF2B5EF4-FFF2-40B4-BE49-F238E27FC236}">
                <a16:creationId xmlns:a16="http://schemas.microsoft.com/office/drawing/2014/main" id="{036FDB8B-72BB-2C42-9C2E-E6B6AFC003D2}"/>
              </a:ext>
            </a:extLst>
          </p:cNvPr>
          <p:cNvGrpSpPr/>
          <p:nvPr/>
        </p:nvGrpSpPr>
        <p:grpSpPr>
          <a:xfrm>
            <a:off x="94361" y="5829314"/>
            <a:ext cx="6201508" cy="914400"/>
            <a:chOff x="94361" y="4429126"/>
            <a:chExt cx="6201508" cy="914400"/>
          </a:xfrm>
        </p:grpSpPr>
        <p:sp>
          <p:nvSpPr>
            <p:cNvPr id="15" name="Abgerundetes Rechteck 16">
              <a:extLst>
                <a:ext uri="{FF2B5EF4-FFF2-40B4-BE49-F238E27FC236}">
                  <a16:creationId xmlns:a16="http://schemas.microsoft.com/office/drawing/2014/main" id="{3BCC8077-63FB-0B46-AC36-2CCD11D02BF9}"/>
                </a:ext>
              </a:extLst>
            </p:cNvPr>
            <p:cNvSpPr/>
            <p:nvPr/>
          </p:nvSpPr>
          <p:spPr>
            <a:xfrm>
              <a:off x="94361" y="4429126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" name="Group 312">
              <a:extLst>
                <a:ext uri="{FF2B5EF4-FFF2-40B4-BE49-F238E27FC236}">
                  <a16:creationId xmlns:a16="http://schemas.microsoft.com/office/drawing/2014/main" id="{60622172-9EC3-E640-BC6C-F0801405AB26}"/>
                </a:ext>
              </a:extLst>
            </p:cNvPr>
            <p:cNvGrpSpPr/>
            <p:nvPr/>
          </p:nvGrpSpPr>
          <p:grpSpPr>
            <a:xfrm>
              <a:off x="158520" y="4565819"/>
              <a:ext cx="5953354" cy="602063"/>
              <a:chOff x="-80947" y="16248"/>
              <a:chExt cx="5953354" cy="602060"/>
            </a:xfrm>
            <a:noFill/>
          </p:grpSpPr>
          <p:sp>
            <p:nvSpPr>
              <p:cNvPr id="17" name="Shape 308">
                <a:extLst>
                  <a:ext uri="{FF2B5EF4-FFF2-40B4-BE49-F238E27FC236}">
                    <a16:creationId xmlns:a16="http://schemas.microsoft.com/office/drawing/2014/main" id="{72DC7AEA-74CF-504A-AFAF-81592BDF1DC4}"/>
                  </a:ext>
                </a:extLst>
              </p:cNvPr>
              <p:cNvSpPr/>
              <p:nvPr/>
            </p:nvSpPr>
            <p:spPr>
              <a:xfrm>
                <a:off x="3942315" y="107925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>
                    <a:solidFill>
                      <a:schemeClr val="tx1"/>
                    </a:solidFill>
                  </a:rPr>
                  <a:t>navidr</a:t>
                </a:r>
                <a:r>
                  <a:rPr dirty="0">
                    <a:solidFill>
                      <a:schemeClr val="tx1"/>
                    </a:solidFill>
                  </a:rPr>
                  <a:t>ekabsaz</a:t>
                </a:r>
              </a:p>
            </p:txBody>
          </p:sp>
          <p:sp>
            <p:nvSpPr>
              <p:cNvPr id="18" name="Shape 309">
                <a:extLst>
                  <a:ext uri="{FF2B5EF4-FFF2-40B4-BE49-F238E27FC236}">
                    <a16:creationId xmlns:a16="http://schemas.microsoft.com/office/drawing/2014/main" id="{FF0C1C93-21BA-FB40-BB12-872D02175A64}"/>
                  </a:ext>
                </a:extLst>
              </p:cNvPr>
              <p:cNvSpPr/>
              <p:nvPr/>
            </p:nvSpPr>
            <p:spPr>
              <a:xfrm>
                <a:off x="528720" y="125500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AT" dirty="0" err="1">
                    <a:solidFill>
                      <a:schemeClr val="tx1"/>
                    </a:solidFill>
                  </a:rPr>
                  <a:t>navid</a:t>
                </a:r>
                <a:r>
                  <a:rPr lang="de-AT" dirty="0">
                    <a:solidFill>
                      <a:schemeClr val="tx1"/>
                    </a:solidFill>
                  </a:rPr>
                  <a:t>.</a:t>
                </a:r>
                <a:r>
                  <a:rPr dirty="0">
                    <a:solidFill>
                      <a:schemeClr val="tx1"/>
                    </a:solidFill>
                  </a:rPr>
                  <a:t>rekabsaz@</a:t>
                </a:r>
                <a:r>
                  <a:rPr lang="de-AT" dirty="0" err="1">
                    <a:solidFill>
                      <a:schemeClr val="tx1"/>
                    </a:solidFill>
                  </a:rPr>
                  <a:t>idiap</a:t>
                </a:r>
                <a:r>
                  <a:rPr dirty="0">
                    <a:solidFill>
                      <a:schemeClr val="tx1"/>
                    </a:solidFill>
                  </a:rPr>
                  <a:t>.</a:t>
                </a:r>
                <a:r>
                  <a:rPr lang="de-AT" dirty="0" err="1">
                    <a:solidFill>
                      <a:schemeClr val="tx1"/>
                    </a:solidFill>
                  </a:rPr>
                  <a:t>ch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9" name="pasted-image.tiff">
                <a:extLst>
                  <a:ext uri="{FF2B5EF4-FFF2-40B4-BE49-F238E27FC236}">
                    <a16:creationId xmlns:a16="http://schemas.microsoft.com/office/drawing/2014/main" id="{56F05D63-EA37-7546-9540-0980095C8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3428635" y="58791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  <p:pic>
            <p:nvPicPr>
              <p:cNvPr id="20" name="pasted-image.tiff">
                <a:extLst>
                  <a:ext uri="{FF2B5EF4-FFF2-40B4-BE49-F238E27FC236}">
                    <a16:creationId xmlns:a16="http://schemas.microsoft.com/office/drawing/2014/main" id="{179ADF10-E1EB-4A41-82A0-9B4EFF50F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22" t="222" r="250" b="250"/>
              <a:stretch>
                <a:fillRect/>
              </a:stretch>
            </p:blipFill>
            <p:spPr>
              <a:xfrm>
                <a:off x="-80947" y="16248"/>
                <a:ext cx="602061" cy="602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7" y="0"/>
                    </a:moveTo>
                    <a:cubicBezTo>
                      <a:pt x="9700" y="28"/>
                      <a:pt x="8973" y="59"/>
                      <a:pt x="8928" y="100"/>
                    </a:cubicBezTo>
                    <a:cubicBezTo>
                      <a:pt x="8835" y="184"/>
                      <a:pt x="8363" y="355"/>
                      <a:pt x="7888" y="470"/>
                    </a:cubicBezTo>
                    <a:cubicBezTo>
                      <a:pt x="5209" y="1119"/>
                      <a:pt x="2550" y="3320"/>
                      <a:pt x="1225" y="5980"/>
                    </a:cubicBezTo>
                    <a:cubicBezTo>
                      <a:pt x="816" y="6801"/>
                      <a:pt x="431" y="7778"/>
                      <a:pt x="370" y="8159"/>
                    </a:cubicBezTo>
                    <a:cubicBezTo>
                      <a:pt x="309" y="8539"/>
                      <a:pt x="185" y="8904"/>
                      <a:pt x="100" y="8956"/>
                    </a:cubicBezTo>
                    <a:cubicBezTo>
                      <a:pt x="58" y="8982"/>
                      <a:pt x="28" y="9695"/>
                      <a:pt x="0" y="10807"/>
                    </a:cubicBezTo>
                    <a:cubicBezTo>
                      <a:pt x="28" y="11919"/>
                      <a:pt x="58" y="12633"/>
                      <a:pt x="100" y="12658"/>
                    </a:cubicBezTo>
                    <a:cubicBezTo>
                      <a:pt x="185" y="12711"/>
                      <a:pt x="309" y="13061"/>
                      <a:pt x="370" y="13441"/>
                    </a:cubicBezTo>
                    <a:cubicBezTo>
                      <a:pt x="431" y="13822"/>
                      <a:pt x="816" y="14799"/>
                      <a:pt x="1225" y="15620"/>
                    </a:cubicBezTo>
                    <a:cubicBezTo>
                      <a:pt x="2550" y="18280"/>
                      <a:pt x="5209" y="20495"/>
                      <a:pt x="7888" y="21144"/>
                    </a:cubicBezTo>
                    <a:cubicBezTo>
                      <a:pt x="8363" y="21260"/>
                      <a:pt x="8835" y="21416"/>
                      <a:pt x="8928" y="21500"/>
                    </a:cubicBezTo>
                    <a:cubicBezTo>
                      <a:pt x="8973" y="21541"/>
                      <a:pt x="9700" y="21572"/>
                      <a:pt x="10807" y="21600"/>
                    </a:cubicBezTo>
                    <a:cubicBezTo>
                      <a:pt x="11914" y="21572"/>
                      <a:pt x="12642" y="21541"/>
                      <a:pt x="12687" y="21500"/>
                    </a:cubicBezTo>
                    <a:cubicBezTo>
                      <a:pt x="12780" y="21416"/>
                      <a:pt x="13251" y="21249"/>
                      <a:pt x="13740" y="21130"/>
                    </a:cubicBezTo>
                    <a:cubicBezTo>
                      <a:pt x="16361" y="20494"/>
                      <a:pt x="19072" y="18235"/>
                      <a:pt x="20375" y="15620"/>
                    </a:cubicBezTo>
                    <a:cubicBezTo>
                      <a:pt x="20784" y="14799"/>
                      <a:pt x="21169" y="13822"/>
                      <a:pt x="21230" y="13441"/>
                    </a:cubicBezTo>
                    <a:cubicBezTo>
                      <a:pt x="21291" y="13061"/>
                      <a:pt x="21415" y="12711"/>
                      <a:pt x="21500" y="12658"/>
                    </a:cubicBezTo>
                    <a:cubicBezTo>
                      <a:pt x="21542" y="12633"/>
                      <a:pt x="21572" y="11919"/>
                      <a:pt x="21600" y="10807"/>
                    </a:cubicBezTo>
                    <a:cubicBezTo>
                      <a:pt x="21572" y="9695"/>
                      <a:pt x="21542" y="8982"/>
                      <a:pt x="21500" y="8956"/>
                    </a:cubicBezTo>
                    <a:cubicBezTo>
                      <a:pt x="21415" y="8904"/>
                      <a:pt x="21291" y="8539"/>
                      <a:pt x="21230" y="8159"/>
                    </a:cubicBezTo>
                    <a:cubicBezTo>
                      <a:pt x="21169" y="7778"/>
                      <a:pt x="20784" y="6801"/>
                      <a:pt x="20375" y="5980"/>
                    </a:cubicBezTo>
                    <a:cubicBezTo>
                      <a:pt x="19050" y="3320"/>
                      <a:pt x="16391" y="1119"/>
                      <a:pt x="13712" y="470"/>
                    </a:cubicBezTo>
                    <a:cubicBezTo>
                      <a:pt x="13237" y="355"/>
                      <a:pt x="12780" y="184"/>
                      <a:pt x="12687" y="100"/>
                    </a:cubicBezTo>
                    <a:cubicBezTo>
                      <a:pt x="12642" y="59"/>
                      <a:pt x="11914" y="28"/>
                      <a:pt x="10807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314B-0D47-EF44-B418-F83FC86B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9E011A-9C56-FA49-87A3-F3C3D3437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9800" y="819740"/>
            <a:ext cx="3048000" cy="2411491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5DEB46-0435-E447-B102-9C1F2C1AAD4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63588" y="3986196"/>
                <a:ext cx="8228012" cy="2643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-"/>
                  <a:defRPr sz="20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18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GB" kern="0" dirty="0">
                    <a:ea typeface="Verdana" charset="0"/>
                    <a:cs typeface="Verdana" charset="0"/>
                  </a:rPr>
                  <a:t>Training Steps</a:t>
                </a:r>
              </a:p>
              <a:p>
                <a:pPr lvl="1"/>
                <a:r>
                  <a:rPr lang="en-GB" kern="0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Forward pass</a:t>
                </a:r>
                <a:r>
                  <a:rPr lang="en-GB" kern="0" dirty="0">
                    <a:ea typeface="Verdana" charset="0"/>
                    <a:cs typeface="Verdana" charset="0"/>
                  </a:rPr>
                  <a:t> calculates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ker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i="1" ker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𝑦</m:t>
                        </m:r>
                      </m:e>
                    </m:acc>
                    <m:r>
                      <a:rPr lang="de-AT" i="1" kern="0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 </m:t>
                    </m:r>
                  </m:oMath>
                </a14:m>
                <a:r>
                  <a:rPr lang="en-GB" kern="0" dirty="0">
                    <a:ea typeface="Verdana" charset="0"/>
                    <a:cs typeface="Verdana" charset="0"/>
                  </a:rPr>
                  <a:t>from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sz="24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𝑥</m:t>
                        </m:r>
                      </m:e>
                    </m:acc>
                  </m:oMath>
                </a14:m>
                <a:endParaRPr lang="de-AT" b="0" kern="0" dirty="0">
                  <a:ea typeface="Verdana" charset="0"/>
                  <a:cs typeface="Verdana" charset="0"/>
                </a:endParaRPr>
              </a:p>
              <a:p>
                <a:pPr lvl="1"/>
                <a:r>
                  <a:rPr lang="en-GB" kern="0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Objective function </a:t>
                </a:r>
                <a:r>
                  <a:rPr lang="en-GB" kern="0" dirty="0">
                    <a:ea typeface="Verdana" charset="0"/>
                    <a:cs typeface="Verdana" charset="0"/>
                  </a:rPr>
                  <a:t>calculates error by comparing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ker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i="1" ker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kern="0" dirty="0">
                    <a:ea typeface="Verdana" charset="0"/>
                    <a:cs typeface="Verdana" charset="0"/>
                  </a:rPr>
                  <a:t> with </a:t>
                </a:r>
                <a14:m>
                  <m:oMath xmlns:m="http://schemas.openxmlformats.org/officeDocument/2006/math">
                    <m:r>
                      <a:rPr lang="de-AT" i="1" kern="0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𝑦</m:t>
                    </m:r>
                  </m:oMath>
                </a14:m>
                <a:endParaRPr lang="en-GB" kern="0" dirty="0">
                  <a:solidFill>
                    <a:srgbClr val="C00000"/>
                  </a:solidFill>
                  <a:ea typeface="Verdana" charset="0"/>
                  <a:cs typeface="Verdana" charset="0"/>
                </a:endParaRPr>
              </a:p>
              <a:p>
                <a:pPr lvl="1"/>
                <a:r>
                  <a:rPr lang="en-GB" kern="0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Backpropagation</a:t>
                </a:r>
                <a:r>
                  <a:rPr lang="en-GB" kern="0" dirty="0">
                    <a:ea typeface="Verdana" charset="0"/>
                    <a:cs typeface="Verdana" charset="0"/>
                  </a:rPr>
                  <a:t> calculates the gradient of each parameter in regard to the error</a:t>
                </a:r>
              </a:p>
              <a:p>
                <a:pPr lvl="1"/>
                <a:r>
                  <a:rPr lang="en-GB" kern="0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Optimize</a:t>
                </a:r>
                <a:r>
                  <a:rPr lang="en-GB" kern="0" dirty="0">
                    <a:ea typeface="Verdana" charset="0"/>
                    <a:cs typeface="Verdana" charset="0"/>
                  </a:rPr>
                  <a:t> updates network parameters using the gradients in the hope of reducing error (Stochastic Gradient Descent)</a:t>
                </a:r>
                <a:endParaRPr lang="en-GB" sz="1800" kern="0" dirty="0">
                  <a:ea typeface="Verdana" charset="0"/>
                  <a:cs typeface="Verdana" charset="0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35DEB46-0435-E447-B102-9C1F2C1AA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588" y="3986196"/>
                <a:ext cx="8228012" cy="2643204"/>
              </a:xfrm>
              <a:prstGeom prst="rect">
                <a:avLst/>
              </a:prstGeom>
              <a:blipFill>
                <a:blip r:embed="rId4"/>
                <a:stretch>
                  <a:fillRect l="-1080" t="-1435" r="-154" b="-23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5F46B3-180A-1145-BB64-9E9D2E6D2C55}"/>
                  </a:ext>
                </a:extLst>
              </p:cNvPr>
              <p:cNvSpPr/>
              <p:nvPr/>
            </p:nvSpPr>
            <p:spPr>
              <a:xfrm>
                <a:off x="2632845" y="2971801"/>
                <a:ext cx="872355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𝑊</m:t>
                          </m:r>
                        </m:e>
                        <m:sup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de-AT" sz="2400" dirty="0">
                  <a:ea typeface="Verdana" charset="0"/>
                  <a:cs typeface="Verdana" charset="0"/>
                </a:endParaRPr>
              </a:p>
              <a:p>
                <a:r>
                  <a:rPr lang="en-US" sz="1400" dirty="0"/>
                  <a:t>size 3x4</a:t>
                </a:r>
                <a:endParaRPr lang="en-US" sz="24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5F46B3-180A-1145-BB64-9E9D2E6D2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845" y="2971801"/>
                <a:ext cx="872355" cy="677108"/>
              </a:xfrm>
              <a:prstGeom prst="rect">
                <a:avLst/>
              </a:prstGeom>
              <a:blipFill>
                <a:blip r:embed="rId5"/>
                <a:stretch>
                  <a:fillRect l="-142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FECFD5-0C86-7340-AAC4-522AE39CA8F9}"/>
                  </a:ext>
                </a:extLst>
              </p:cNvPr>
              <p:cNvSpPr/>
              <p:nvPr/>
            </p:nvSpPr>
            <p:spPr>
              <a:xfrm>
                <a:off x="4000500" y="2971800"/>
                <a:ext cx="876330" cy="677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AT" sz="240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pPr>
                        <m:e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𝑊</m:t>
                          </m:r>
                        </m:e>
                        <m:sup>
                          <m:r>
                            <a:rPr lang="de-AT" sz="24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AT" sz="2400" dirty="0">
                  <a:ea typeface="Verdana" charset="0"/>
                  <a:cs typeface="Verdana" charset="0"/>
                </a:endParaRPr>
              </a:p>
              <a:p>
                <a:r>
                  <a:rPr lang="en-US" sz="1400" dirty="0"/>
                  <a:t>size 4x2</a:t>
                </a:r>
                <a:endParaRPr lang="en-US" sz="4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FECFD5-0C86-7340-AAC4-522AE39CA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0" y="2971800"/>
                <a:ext cx="876330" cy="677108"/>
              </a:xfrm>
              <a:prstGeom prst="rect">
                <a:avLst/>
              </a:prstGeom>
              <a:blipFill>
                <a:blip r:embed="rId6"/>
                <a:stretch>
                  <a:fillRect l="-142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734EC5-6E3E-BB4F-8E99-1800781B20F8}"/>
                  </a:ext>
                </a:extLst>
              </p:cNvPr>
              <p:cNvSpPr/>
              <p:nvPr/>
            </p:nvSpPr>
            <p:spPr>
              <a:xfrm>
                <a:off x="1502198" y="1915886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1734EC5-6E3E-BB4F-8E99-1800781B2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198" y="1915886"/>
                <a:ext cx="485710" cy="523220"/>
              </a:xfrm>
              <a:prstGeom prst="rect">
                <a:avLst/>
              </a:prstGeom>
              <a:blipFill>
                <a:blip r:embed="rId7"/>
                <a:stretch>
                  <a:fillRect t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19B71D-AADB-DE48-B2E0-4F65F23B41ED}"/>
                  </a:ext>
                </a:extLst>
              </p:cNvPr>
              <p:cNvSpPr/>
              <p:nvPr/>
            </p:nvSpPr>
            <p:spPr>
              <a:xfrm>
                <a:off x="5453017" y="1905000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19B71D-AADB-DE48-B2E0-4F65F23B41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3017" y="1905000"/>
                <a:ext cx="490583" cy="523220"/>
              </a:xfrm>
              <a:prstGeom prst="rect">
                <a:avLst/>
              </a:prstGeom>
              <a:blipFill>
                <a:blip r:embed="rId8"/>
                <a:stretch>
                  <a:fillRect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8D9CE65-33A6-5641-B14C-57C2A2D2686E}"/>
              </a:ext>
            </a:extLst>
          </p:cNvPr>
          <p:cNvSpPr/>
          <p:nvPr/>
        </p:nvSpPr>
        <p:spPr>
          <a:xfrm>
            <a:off x="1143000" y="1701152"/>
            <a:ext cx="12586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0" dirty="0">
                <a:ea typeface="Verdana" charset="0"/>
                <a:cs typeface="Verdana" charset="0"/>
              </a:rPr>
              <a:t>input vector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C1577-B950-964D-9343-C6E8202DB6A1}"/>
              </a:ext>
            </a:extLst>
          </p:cNvPr>
          <p:cNvSpPr/>
          <p:nvPr/>
        </p:nvSpPr>
        <p:spPr>
          <a:xfrm>
            <a:off x="2895600" y="3568519"/>
            <a:ext cx="1954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0" dirty="0">
                <a:ea typeface="Verdana" charset="0"/>
                <a:cs typeface="Verdana" charset="0"/>
              </a:rPr>
              <a:t>parameter matrices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8B7104-883F-674A-A5E0-6E227D28483C}"/>
              </a:ext>
            </a:extLst>
          </p:cNvPr>
          <p:cNvSpPr/>
          <p:nvPr/>
        </p:nvSpPr>
        <p:spPr>
          <a:xfrm>
            <a:off x="5181600" y="1642646"/>
            <a:ext cx="1072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0" dirty="0">
                <a:ea typeface="Verdana" charset="0"/>
                <a:cs typeface="Verdana" charset="0"/>
              </a:rPr>
              <a:t>prediction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B1755D-66B2-DB42-9748-4EB3F1FEB46B}"/>
                  </a:ext>
                </a:extLst>
              </p:cNvPr>
              <p:cNvSpPr/>
              <p:nvPr/>
            </p:nvSpPr>
            <p:spPr>
              <a:xfrm>
                <a:off x="8234675" y="1915886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7B1755D-66B2-DB42-9748-4EB3F1FEB4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675" y="1915886"/>
                <a:ext cx="490583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E0C2991-9E5F-744E-8799-D6270335035E}"/>
              </a:ext>
            </a:extLst>
          </p:cNvPr>
          <p:cNvSpPr/>
          <p:nvPr/>
        </p:nvSpPr>
        <p:spPr>
          <a:xfrm>
            <a:off x="8120734" y="1640876"/>
            <a:ext cx="7184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kern="0" dirty="0">
                <a:ea typeface="Verdana" charset="0"/>
                <a:cs typeface="Verdana" charset="0"/>
              </a:rPr>
              <a:t>labels</a:t>
            </a:r>
            <a:endParaRPr lang="en-US" sz="16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ACF1B-AE6E-0C4D-9B67-80D61DCF210C}"/>
              </a:ext>
            </a:extLst>
          </p:cNvPr>
          <p:cNvCxnSpPr>
            <a:stCxn id="9" idx="3"/>
            <a:endCxn id="15" idx="1"/>
          </p:cNvCxnSpPr>
          <p:nvPr/>
        </p:nvCxnSpPr>
        <p:spPr bwMode="auto">
          <a:xfrm>
            <a:off x="5943600" y="2166610"/>
            <a:ext cx="2291075" cy="10886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BA5C354-A989-8642-8FF8-BC8ED84AB213}"/>
              </a:ext>
            </a:extLst>
          </p:cNvPr>
          <p:cNvSpPr/>
          <p:nvPr/>
        </p:nvSpPr>
        <p:spPr>
          <a:xfrm>
            <a:off x="6019800" y="2258943"/>
            <a:ext cx="21009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kern="0" dirty="0">
                <a:ea typeface="Verdana" charset="0"/>
                <a:cs typeface="Verdana" charset="0"/>
              </a:rPr>
              <a:t>objective function</a:t>
            </a:r>
            <a:endParaRPr lang="en-US" sz="1600" kern="0" dirty="0"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44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314B-0D47-EF44-B418-F83FC86B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DAD9A7B-D7BD-0C41-9D34-2CC74A4EC7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Non-linearities on hidden layer</a:t>
                </a:r>
              </a:p>
              <a:p>
                <a:pPr lvl="1"/>
                <a:r>
                  <a:rPr lang="en-US" dirty="0"/>
                  <a:t>Sigmoid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Tanh</a:t>
                </a:r>
              </a:p>
              <a:p>
                <a:pPr lvl="1"/>
                <a:r>
                  <a:rPr lang="en-US" dirty="0" err="1"/>
                  <a:t>Relu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on output layer</a:t>
                </a:r>
              </a:p>
              <a:p>
                <a:pPr lvl="1"/>
                <a:r>
                  <a:rPr lang="en-US" dirty="0"/>
                  <a:t>normalizes values of a vector to the range of (0,1) such that all the values sums up to 1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dirty="0"/>
                  <a:t>  probability distribution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de-AT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l-G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AT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AT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AT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l-GR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de-AT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457200" lvl="1" indent="0">
                  <a:buNone/>
                </a:pPr>
                <a:endParaRPr lang="de-A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A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2, 3, 5, 6</m:t>
                        </m:r>
                      </m:e>
                    </m:d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</m:t>
                    </m:r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de-A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A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A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0.01</m:t>
                    </m:r>
                    <m:r>
                      <m:rPr>
                        <m:nor/>
                      </m:rPr>
                      <a:rPr lang="de-A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0.03</m:t>
                    </m:r>
                    <m:r>
                      <m:rPr>
                        <m:nor/>
                      </m:rPr>
                      <a:rPr lang="de-A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m:rPr>
                        <m:nor/>
                      </m:rPr>
                      <a:rPr lang="de-A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6, 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  <m:r>
                      <m:rPr>
                        <m:nor/>
                      </m:rPr>
                      <a:rPr lang="de-AT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</m:t>
                    </m:r>
                    <m:r>
                      <a:rPr lang="de-A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DAD9A7B-D7BD-0C41-9D34-2CC74A4EC7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92" t="-1039" b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504EBE1-0BD7-0B4D-BA12-DFBD97F65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242" y="1340702"/>
            <a:ext cx="3137350" cy="20882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898910-E338-504E-96AD-B9CF9DE6577A}"/>
              </a:ext>
            </a:extLst>
          </p:cNvPr>
          <p:cNvSpPr/>
          <p:nvPr/>
        </p:nvSpPr>
        <p:spPr>
          <a:xfrm>
            <a:off x="6096000" y="977828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Sigmoid function</a:t>
            </a:r>
          </a:p>
        </p:txBody>
      </p:sp>
    </p:spTree>
    <p:extLst>
      <p:ext uri="{BB962C8B-B14F-4D97-AF65-F5344CB8AC3E}">
        <p14:creationId xmlns:p14="http://schemas.microsoft.com/office/powerpoint/2010/main" val="6536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07" y="2127938"/>
            <a:ext cx="1649307" cy="28804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85"/>
          <p:cNvGrpSpPr/>
          <p:nvPr/>
        </p:nvGrpSpPr>
        <p:grpSpPr>
          <a:xfrm>
            <a:off x="1819484" y="3031244"/>
            <a:ext cx="2677824" cy="1991489"/>
            <a:chOff x="-53881" y="0"/>
            <a:chExt cx="2677822" cy="1991488"/>
          </a:xfrm>
        </p:grpSpPr>
        <p:pic>
          <p:nvPicPr>
            <p:cNvPr id="15" name="Bild 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228276"/>
              <a:ext cx="781120" cy="803938"/>
            </a:xfrm>
            <a:prstGeom prst="rect">
              <a:avLst/>
            </a:prstGeom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817561" y="0"/>
              <a:ext cx="1310623" cy="1310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84"/>
            <p:cNvSpPr/>
            <p:nvPr/>
          </p:nvSpPr>
          <p:spPr>
            <a:xfrm>
              <a:off x="409294" y="1342448"/>
              <a:ext cx="2214648" cy="64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spcBef>
                  <a:spcPts val="0"/>
                </a:spcBef>
                <a:defRPr sz="2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dirty="0">
                  <a:latin typeface="+mn-lt"/>
                </a:rPr>
                <a:t>Word Embedding Black-box</a:t>
              </a:r>
            </a:p>
          </p:txBody>
        </p:sp>
      </p:grpSp>
      <p:pic>
        <p:nvPicPr>
          <p:cNvPr id="20" name="Bild 1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5239" y="3272219"/>
            <a:ext cx="781120" cy="803939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854200"/>
            <a:ext cx="41783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475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333" r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06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20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128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/>
          <p:cNvCxnSpPr>
            <a:stCxn id="26" idx="3"/>
          </p:cNvCxnSpPr>
          <p:nvPr/>
        </p:nvCxnSpPr>
        <p:spPr bwMode="auto">
          <a:xfrm>
            <a:off x="7830944" y="2333655"/>
            <a:ext cx="11606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26" idx="1"/>
          </p:cNvCxnSpPr>
          <p:nvPr/>
        </p:nvCxnSpPr>
        <p:spPr bwMode="auto">
          <a:xfrm flipH="1">
            <a:off x="6510670" y="2333655"/>
            <a:ext cx="103313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itel 2">
            <a:extLst>
              <a:ext uri="{FF2B5EF4-FFF2-40B4-BE49-F238E27FC236}">
                <a16:creationId xmlns:a16="http://schemas.microsoft.com/office/drawing/2014/main" id="{EF4D12A2-2386-F842-8B89-1FE081404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dirty="0"/>
              <a:t>Word </a:t>
            </a:r>
            <a:r>
              <a:rPr lang="en-GB"/>
              <a:t>Representation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294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for Computational Semantics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429000" y="1557338"/>
            <a:ext cx="5319713" cy="44640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dirty="0"/>
              <a:t>“You shall know a word by the company it keeps!”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7338"/>
            <a:ext cx="2794000" cy="39878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791200" y="4563070"/>
            <a:ext cx="30128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J. R. Firth, A synopsis of linguistic theory 1930–1955 (1957)</a:t>
            </a:r>
            <a:endParaRPr lang="de-AT" i="1" dirty="0"/>
          </a:p>
        </p:txBody>
      </p:sp>
    </p:spTree>
    <p:extLst>
      <p:ext uri="{BB962C8B-B14F-4D97-AF65-F5344CB8AC3E}">
        <p14:creationId xmlns:p14="http://schemas.microsoft.com/office/powerpoint/2010/main" val="17565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8111609" y="6477000"/>
            <a:ext cx="86754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/>
              <a:t>Nida[1975]</a:t>
            </a:r>
            <a:endParaRPr lang="en-US" sz="1100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0" y="2590800"/>
            <a:ext cx="3058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1524113" y="1570909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1051230" y="4018172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fermented</a:t>
            </a: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440500" y="458171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Verdana" charset="0"/>
                <a:ea typeface="Verdana" charset="0"/>
                <a:cs typeface="Verdana" charset="0"/>
              </a:rPr>
              <a:t>bottle of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on the table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out of corn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3935045" y="144449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drunk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54917" y="2975520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make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2773772" y="4745857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Mexico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6017855" y="1264179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26335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48000" y="2590800"/>
            <a:ext cx="3158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Verdana" charset="0"/>
                <a:ea typeface="Verdana" charset="0"/>
                <a:cs typeface="Verdana" charset="0"/>
              </a:rPr>
              <a:t>Heineken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3869619" y="4333687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2110374" y="426559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Verdana" charset="0"/>
                <a:ea typeface="Verdana" charset="0"/>
                <a:cs typeface="Verdana" charset="0"/>
              </a:rPr>
              <a:t>bar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107878" y="4581711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green bottle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pale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red star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4313502" y="1498741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drunk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62000" y="297552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brew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1473422" y="1612699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Dutch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2531549" y="532132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2657464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1479018"/>
            <a:ext cx="7439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r>
              <a:rPr lang="en-US" sz="4400" b="1" dirty="0">
                <a:latin typeface="Verdana" charset="0"/>
                <a:ea typeface="Verdana" charset="0"/>
                <a:cs typeface="Verdana" charset="0"/>
              </a:rPr>
              <a:t> ←→ Heineken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6778"/>
            <a:ext cx="1600200" cy="178422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4719"/>
            <a:ext cx="2106806" cy="1578071"/>
          </a:xfrm>
          <a:prstGeom prst="rect">
            <a:avLst/>
          </a:prstGeom>
        </p:spPr>
      </p:pic>
      <p:sp>
        <p:nvSpPr>
          <p:cNvPr id="18" name="Inhaltsplatzhalter 3"/>
          <p:cNvSpPr>
            <a:spLocks noGrp="1"/>
          </p:cNvSpPr>
          <p:nvPr>
            <p:ph idx="1"/>
          </p:nvPr>
        </p:nvSpPr>
        <p:spPr>
          <a:xfrm>
            <a:off x="533400" y="4876800"/>
            <a:ext cx="8215313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Algorithmic intuition: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800" dirty="0"/>
              <a:t>Two words are </a:t>
            </a:r>
            <a:r>
              <a:rPr lang="en-US" sz="2800" dirty="0">
                <a:solidFill>
                  <a:srgbClr val="FF0000"/>
                </a:solidFill>
              </a:rPr>
              <a:t>related</a:t>
            </a:r>
            <a:r>
              <a:rPr lang="en-US" sz="2800" dirty="0"/>
              <a:t> when </a:t>
            </a:r>
          </a:p>
          <a:p>
            <a:pPr marL="0" indent="0">
              <a:buNone/>
            </a:pPr>
            <a:r>
              <a:rPr lang="en-US" sz="2800" dirty="0"/>
              <a:t>they have </a:t>
            </a:r>
            <a:r>
              <a:rPr lang="en-US" sz="2800" dirty="0">
                <a:solidFill>
                  <a:srgbClr val="FF0000"/>
                </a:solidFill>
              </a:rPr>
              <a:t>similar context words </a:t>
            </a:r>
          </a:p>
        </p:txBody>
      </p:sp>
    </p:spTree>
    <p:extLst>
      <p:ext uri="{BB962C8B-B14F-4D97-AF65-F5344CB8AC3E}">
        <p14:creationId xmlns:p14="http://schemas.microsoft.com/office/powerpoint/2010/main" val="2898521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284" y="2286000"/>
            <a:ext cx="8510954" cy="942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947343"/>
                  </p:ext>
                </p:extLst>
              </p:nvPr>
            </p:nvGraphicFramePr>
            <p:xfrm>
              <a:off x="1073704" y="3368457"/>
              <a:ext cx="6546296" cy="1691640"/>
            </p:xfrm>
            <a:graphic>
              <a:graphicData uri="http://schemas.openxmlformats.org/drawingml/2006/table">
                <a:tbl>
                  <a:tblPr/>
                  <a:tblGrid>
                    <a:gridCol w="4007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2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9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4372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56544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5388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 dirty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 dirty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 dirty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0" u="none" strike="noStrike" noProof="0" dirty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947343"/>
                  </p:ext>
                </p:extLst>
              </p:nvPr>
            </p:nvGraphicFramePr>
            <p:xfrm>
              <a:off x="1073704" y="3368457"/>
              <a:ext cx="6546296" cy="1691640"/>
            </p:xfrm>
            <a:graphic>
              <a:graphicData uri="http://schemas.openxmlformats.org/drawingml/2006/table">
                <a:tbl>
                  <a:tblPr/>
                  <a:tblGrid>
                    <a:gridCol w="4007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2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9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4372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632" t="-4348" r="-401316" b="-5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15306" t="-4348" r="-211224" b="-5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605882" t="-4348" r="-305882" b="-5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692308" t="-4348" r="-200000" b="-5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792308" t="-4348" r="-100000" b="-5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92308" t="-4348" b="-5217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600" b="0" i="0" u="none" strike="noStrike" noProof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6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91304" r="-1512500" b="-3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291304" r="-1512500" b="-2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09091" r="-1512500" b="-1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86957" r="-1512500" b="-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6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6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hteck 7"/>
          <p:cNvSpPr/>
          <p:nvPr/>
        </p:nvSpPr>
        <p:spPr>
          <a:xfrm>
            <a:off x="8546481" y="6457317"/>
            <a:ext cx="4235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Verdana" charset="0"/>
                <a:ea typeface="Verdana" charset="0"/>
                <a:cs typeface="Verdana" charset="0"/>
              </a:rPr>
              <a:t>[1]</a:t>
            </a:r>
            <a:endParaRPr lang="en-US" sz="1200" dirty="0"/>
          </a:p>
        </p:txBody>
      </p:sp>
      <p:sp>
        <p:nvSpPr>
          <p:cNvPr id="9" name="Inhaltsplatzhalter 3"/>
          <p:cNvSpPr>
            <a:spLocks noGrp="1"/>
          </p:cNvSpPr>
          <p:nvPr>
            <p:ph idx="1"/>
          </p:nvPr>
        </p:nvSpPr>
        <p:spPr>
          <a:xfrm>
            <a:off x="620713" y="1225550"/>
            <a:ext cx="8137525" cy="1015148"/>
          </a:xfrm>
        </p:spPr>
        <p:txBody>
          <a:bodyPr/>
          <a:lstStyle/>
          <a:p>
            <a:r>
              <a:rPr lang="en-GB" dirty="0">
                <a:latin typeface="Helvetica" pitchFamily="2" charset="0"/>
                <a:ea typeface="Verdana" charset="0"/>
                <a:cs typeface="Verdana" charset="0"/>
              </a:rPr>
              <a:t>Number of times a word </a:t>
            </a:r>
            <a:r>
              <a:rPr lang="en-GB" i="1" dirty="0">
                <a:latin typeface="Helvetica" pitchFamily="2" charset="0"/>
                <a:ea typeface="Verdana" charset="0"/>
                <a:cs typeface="Verdana" charset="0"/>
              </a:rPr>
              <a:t>c</a:t>
            </a:r>
            <a:r>
              <a:rPr lang="en-GB" dirty="0">
                <a:latin typeface="Helvetica" pitchFamily="2" charset="0"/>
                <a:ea typeface="Verdana" charset="0"/>
                <a:cs typeface="Verdana" charset="0"/>
              </a:rPr>
              <a:t> appears in the context of the word </a:t>
            </a:r>
            <a:r>
              <a:rPr lang="en-GB" i="1" dirty="0">
                <a:latin typeface="Helvetica" pitchFamily="2" charset="0"/>
                <a:ea typeface="Verdana" charset="0"/>
                <a:cs typeface="Verdana" charset="0"/>
              </a:rPr>
              <a:t>w </a:t>
            </a:r>
            <a:r>
              <a:rPr lang="en-GB" dirty="0">
                <a:latin typeface="Helvetica" pitchFamily="2" charset="0"/>
                <a:ea typeface="Verdana" charset="0"/>
                <a:cs typeface="Verdana" charset="0"/>
              </a:rPr>
              <a:t>in a corpus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4B6210-7762-7941-9416-20EB6793E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Word-Context Matrix 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CB684798-4BAA-E944-9568-248B7ECD0A0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29202" y="2514599"/>
            <a:ext cx="304800" cy="487680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106C268E-A39C-D848-BAB5-CA4643B921F1}"/>
              </a:ext>
            </a:extLst>
          </p:cNvPr>
          <p:cNvSpPr txBox="1">
            <a:spLocks/>
          </p:cNvSpPr>
          <p:nvPr/>
        </p:nvSpPr>
        <p:spPr bwMode="auto">
          <a:xfrm>
            <a:off x="701675" y="5486400"/>
            <a:ext cx="8137525" cy="905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kern="0" dirty="0">
                <a:ea typeface="Verdana" charset="0"/>
                <a:cs typeface="Verdana" charset="0"/>
              </a:rPr>
              <a:t>Our first word vector representation!!</a:t>
            </a:r>
          </a:p>
        </p:txBody>
      </p:sp>
    </p:spTree>
    <p:extLst>
      <p:ext uri="{BB962C8B-B14F-4D97-AF65-F5344CB8AC3E}">
        <p14:creationId xmlns:p14="http://schemas.microsoft.com/office/powerpoint/2010/main" val="178936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Words Semantic Relations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3048000"/>
            <a:ext cx="8137525" cy="3124200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  <a:ea typeface="Verdana" charset="0"/>
                <a:cs typeface="Verdana" charset="0"/>
              </a:rPr>
              <a:t>Co-occurrence</a:t>
            </a:r>
            <a:r>
              <a:rPr lang="en-GB" dirty="0">
                <a:ea typeface="Verdana" charset="0"/>
                <a:cs typeface="Verdana" charset="0"/>
              </a:rPr>
              <a:t> relation</a:t>
            </a:r>
            <a:endParaRPr lang="en-GB" sz="2000" dirty="0">
              <a:ea typeface="Verdana" charset="0"/>
              <a:cs typeface="Verdana" charset="0"/>
            </a:endParaRP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Words that appear </a:t>
            </a:r>
            <a:r>
              <a:rPr lang="en-GB" sz="1800" dirty="0">
                <a:solidFill>
                  <a:srgbClr val="C00000"/>
                </a:solidFill>
                <a:ea typeface="Verdana" charset="0"/>
                <a:cs typeface="Verdana" charset="0"/>
              </a:rPr>
              <a:t>near each other</a:t>
            </a:r>
            <a:r>
              <a:rPr lang="en-GB" sz="1800" dirty="0">
                <a:ea typeface="Verdana" charset="0"/>
                <a:cs typeface="Verdana" charset="0"/>
              </a:rPr>
              <a:t> in the language</a:t>
            </a: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Like (</a:t>
            </a:r>
            <a:r>
              <a:rPr lang="en-GB" sz="1800" i="1" dirty="0">
                <a:ea typeface="Verdana" charset="0"/>
                <a:cs typeface="Verdana" charset="0"/>
              </a:rPr>
              <a:t>drink</a:t>
            </a:r>
            <a:r>
              <a:rPr lang="en-GB" sz="1800" dirty="0">
                <a:ea typeface="Verdana" charset="0"/>
                <a:cs typeface="Verdana" charset="0"/>
              </a:rPr>
              <a:t> and </a:t>
            </a:r>
            <a:r>
              <a:rPr lang="en-GB" sz="1800" i="1" dirty="0">
                <a:ea typeface="Verdana" charset="0"/>
                <a:cs typeface="Verdana" charset="0"/>
              </a:rPr>
              <a:t>beer</a:t>
            </a:r>
            <a:r>
              <a:rPr lang="en-GB" sz="1800" dirty="0">
                <a:ea typeface="Verdana" charset="0"/>
                <a:cs typeface="Verdana" charset="0"/>
              </a:rPr>
              <a:t>)</a:t>
            </a:r>
            <a:r>
              <a:rPr lang="en-GB" sz="1800" i="1" dirty="0">
                <a:ea typeface="Verdana" charset="0"/>
                <a:cs typeface="Verdana" charset="0"/>
              </a:rPr>
              <a:t> </a:t>
            </a:r>
            <a:r>
              <a:rPr lang="en-GB" sz="1800" dirty="0">
                <a:ea typeface="Verdana" charset="0"/>
                <a:cs typeface="Verdana" charset="0"/>
              </a:rPr>
              <a:t>or</a:t>
            </a:r>
            <a:r>
              <a:rPr lang="en-GB" sz="1800" i="1" dirty="0">
                <a:ea typeface="Verdana" charset="0"/>
                <a:cs typeface="Verdana" charset="0"/>
              </a:rPr>
              <a:t> </a:t>
            </a:r>
            <a:r>
              <a:rPr lang="en-GB" sz="1800" dirty="0">
                <a:ea typeface="Verdana" charset="0"/>
                <a:cs typeface="Verdana" charset="0"/>
              </a:rPr>
              <a:t>(</a:t>
            </a:r>
            <a:r>
              <a:rPr lang="en-GB" sz="1800" i="1" dirty="0">
                <a:ea typeface="Verdana" charset="0"/>
                <a:cs typeface="Verdana" charset="0"/>
              </a:rPr>
              <a:t>drink</a:t>
            </a:r>
            <a:r>
              <a:rPr lang="en-GB" sz="1800" dirty="0">
                <a:ea typeface="Verdana" charset="0"/>
                <a:cs typeface="Verdana" charset="0"/>
              </a:rPr>
              <a:t> and </a:t>
            </a:r>
            <a:r>
              <a:rPr lang="en-GB" sz="1800" i="1" dirty="0">
                <a:ea typeface="Verdana" charset="0"/>
                <a:cs typeface="Verdana" charset="0"/>
              </a:rPr>
              <a:t>wine</a:t>
            </a:r>
            <a:r>
              <a:rPr lang="en-GB" sz="1800" dirty="0">
                <a:ea typeface="Verdana" charset="0"/>
                <a:cs typeface="Verdana" charset="0"/>
              </a:rPr>
              <a:t>)</a:t>
            </a: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Measured by counting the co-occurrences</a:t>
            </a:r>
          </a:p>
          <a:p>
            <a:r>
              <a:rPr lang="en-GB" dirty="0">
                <a:solidFill>
                  <a:srgbClr val="C00000"/>
                </a:solidFill>
                <a:ea typeface="Verdana" charset="0"/>
                <a:cs typeface="Verdana" charset="0"/>
              </a:rPr>
              <a:t>Similarity</a:t>
            </a:r>
            <a:r>
              <a:rPr lang="en-GB" dirty="0">
                <a:ea typeface="Verdana" charset="0"/>
                <a:cs typeface="Verdana" charset="0"/>
              </a:rPr>
              <a:t> relation</a:t>
            </a: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Words that appear in </a:t>
            </a:r>
            <a:r>
              <a:rPr lang="en-GB" sz="1800" dirty="0">
                <a:solidFill>
                  <a:srgbClr val="C00000"/>
                </a:solidFill>
                <a:ea typeface="Verdana" charset="0"/>
                <a:cs typeface="Verdana" charset="0"/>
              </a:rPr>
              <a:t>similar contexts</a:t>
            </a: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Like (</a:t>
            </a:r>
            <a:r>
              <a:rPr lang="en-GB" sz="1800" i="1" dirty="0">
                <a:ea typeface="Verdana" charset="0"/>
                <a:cs typeface="Verdana" charset="0"/>
              </a:rPr>
              <a:t>beer</a:t>
            </a:r>
            <a:r>
              <a:rPr lang="en-GB" sz="1800" dirty="0">
                <a:ea typeface="Verdana" charset="0"/>
                <a:cs typeface="Verdana" charset="0"/>
              </a:rPr>
              <a:t> and </a:t>
            </a:r>
            <a:r>
              <a:rPr lang="en-GB" sz="1800" i="1" dirty="0">
                <a:ea typeface="Verdana" charset="0"/>
                <a:cs typeface="Verdana" charset="0"/>
              </a:rPr>
              <a:t>wine</a:t>
            </a:r>
            <a:r>
              <a:rPr lang="en-GB" sz="1800" dirty="0">
                <a:ea typeface="Verdana" charset="0"/>
                <a:cs typeface="Verdana" charset="0"/>
              </a:rPr>
              <a:t>) or (</a:t>
            </a:r>
            <a:r>
              <a:rPr lang="en-GB" sz="1800" i="1" dirty="0">
                <a:ea typeface="Verdana" charset="0"/>
                <a:cs typeface="Verdana" charset="0"/>
              </a:rPr>
              <a:t>knowledge</a:t>
            </a:r>
            <a:r>
              <a:rPr lang="en-GB" sz="1800" dirty="0">
                <a:ea typeface="Verdana" charset="0"/>
                <a:cs typeface="Verdana" charset="0"/>
              </a:rPr>
              <a:t> and </a:t>
            </a:r>
            <a:r>
              <a:rPr lang="en-GB" sz="1800" i="1" dirty="0">
                <a:ea typeface="Verdana" charset="0"/>
                <a:cs typeface="Verdana" charset="0"/>
              </a:rPr>
              <a:t>wisdom</a:t>
            </a:r>
            <a:r>
              <a:rPr lang="en-GB" sz="1800" dirty="0">
                <a:ea typeface="Verdana" charset="0"/>
                <a:cs typeface="Verdana" charset="0"/>
              </a:rPr>
              <a:t>)</a:t>
            </a:r>
          </a:p>
          <a:p>
            <a:pPr lvl="1"/>
            <a:r>
              <a:rPr lang="en-GB" sz="1800" dirty="0">
                <a:ea typeface="Verdana" charset="0"/>
                <a:cs typeface="Verdana" charset="0"/>
              </a:rPr>
              <a:t>Measured by similarity metrics between the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138569"/>
                  </p:ext>
                </p:extLst>
              </p:nvPr>
            </p:nvGraphicFramePr>
            <p:xfrm>
              <a:off x="457202" y="914400"/>
              <a:ext cx="7467598" cy="1981200"/>
            </p:xfrm>
            <a:graphic>
              <a:graphicData uri="http://schemas.openxmlformats.org/drawingml/2006/table">
                <a:tbl>
                  <a:tblPr/>
                  <a:tblGrid>
                    <a:gridCol w="457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6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38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87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 dirty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u="none" strike="noStrike" noProof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0138569"/>
                  </p:ext>
                </p:extLst>
              </p:nvPr>
            </p:nvGraphicFramePr>
            <p:xfrm>
              <a:off x="457202" y="914400"/>
              <a:ext cx="7467598" cy="1981200"/>
            </p:xfrm>
            <a:graphic>
              <a:graphicData uri="http://schemas.openxmlformats.org/drawingml/2006/table">
                <a:tbl>
                  <a:tblPr/>
                  <a:tblGrid>
                    <a:gridCol w="457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6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38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87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179070" r="-404651" b="-5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14286" r="-210714" b="-5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596610" r="-300000" b="-5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696610" r="-200000" b="-5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796610" r="-100000" b="-5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896610" b="-54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en-US" sz="1800" b="0" i="0" u="none" strike="noStrike" noProof="0">
                            <a:solidFill>
                              <a:schemeClr val="tx1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 dirty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en-US" sz="1800" b="0" i="0" u="none" strike="noStrike" noProof="0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200000" r="-1533333" b="-3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300000" r="-1533333" b="-2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400000" r="-1533333" b="-1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t="-500000" r="-1533333" b="-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0" u="none" strike="noStrike" noProof="0" dirty="0">
                              <a:solidFill>
                                <a:schemeClr val="tx1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 rot="16200000">
            <a:off x="5085900" y="-438194"/>
            <a:ext cx="267107" cy="571549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090645" y="-99140"/>
            <a:ext cx="258109" cy="571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 rot="16200000">
            <a:off x="4019346" y="2229055"/>
            <a:ext cx="419508" cy="381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CC7D6B-F2E2-C44D-BF1A-947FF063EA4D}"/>
                  </a:ext>
                </a:extLst>
              </p:cNvPr>
              <p:cNvSpPr/>
              <p:nvPr/>
            </p:nvSpPr>
            <p:spPr>
              <a:xfrm>
                <a:off x="1219200" y="5943600"/>
                <a:ext cx="7010400" cy="4152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charset="0"/>
                          <a:ea typeface="Verdana" charset="0"/>
                          <a:cs typeface="Verdana" charset="0"/>
                        </a:rPr>
                        <m:t>𝑠𝑖𝑚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𝑖𝑙𝑎𝑟𝑡𝑦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AT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digital</m:t>
                          </m:r>
                          <m:r>
                            <a:rPr lang="de-AT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AT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information</m:t>
                          </m:r>
                        </m:e>
                      </m:d>
                      <m:r>
                        <a:rPr lang="de-AT" i="1">
                          <a:latin typeface="Cambria Math" charset="0"/>
                          <a:ea typeface="Verdana" charset="0"/>
                          <a:cs typeface="Verdana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de-AT">
                          <a:latin typeface="Cambria Math" charset="0"/>
                          <a:ea typeface="Verdana" charset="0"/>
                          <a:cs typeface="Verdana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de-AT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ine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digital</m:t>
                              </m:r>
                            </m:sub>
                          </m:sSub>
                          <m:r>
                            <a:rPr lang="de-AT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information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ECC7D6B-F2E2-C44D-BF1A-947FF063EA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943600"/>
                <a:ext cx="7010400" cy="415242"/>
              </a:xfrm>
              <a:prstGeom prst="rect">
                <a:avLst/>
              </a:prstGeom>
              <a:blipFill>
                <a:blip r:embed="rId3"/>
                <a:stretch>
                  <a:fillRect t="-6061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3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0" grpId="1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Sparse vs. Dense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557338"/>
                <a:ext cx="8534400" cy="5072062"/>
              </a:xfrm>
            </p:spPr>
            <p:txBody>
              <a:bodyPr/>
              <a:lstStyle/>
              <a:p>
                <a:r>
                  <a:rPr lang="en-GB" dirty="0">
                    <a:ea typeface="Verdana" charset="0"/>
                    <a:cs typeface="Verdana" charset="0"/>
                  </a:rPr>
                  <a:t>Such word representations are highly </a:t>
                </a:r>
                <a:r>
                  <a:rPr lang="en-GB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sparse</a:t>
                </a: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Number of dimensions is the same as the number of words in the corpus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ea typeface="Verdana" charset="0"/>
                        <a:cs typeface="Verdana" charset="0"/>
                      </a:rPr>
                      <m:t>~</m:t>
                    </m:r>
                    <m:r>
                      <m:rPr>
                        <m:nor/>
                      </m:rPr>
                      <a:rPr lang="de-AT" b="0" i="0" dirty="0" smtClean="0">
                        <a:ea typeface="Verdana" charset="0"/>
                        <a:cs typeface="Verdana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ea typeface="Verdana" charset="0"/>
                        <a:cs typeface="Verdana" charset="0"/>
                      </a:rPr>
                      <m:t>[10000-500000]</m:t>
                    </m:r>
                  </m:oMath>
                </a14:m>
                <a:endParaRPr lang="en-GB" dirty="0">
                  <a:ea typeface="Verdana" charset="0"/>
                  <a:cs typeface="Verdana" charset="0"/>
                </a:endParaRP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Many zeros in the matrix as many words don’t co-occur</a:t>
                </a:r>
              </a:p>
              <a:p>
                <a:pPr lvl="2"/>
                <a:r>
                  <a:rPr lang="en-GB" dirty="0">
                    <a:ea typeface="Verdana" charset="0"/>
                    <a:cs typeface="Verdana" charset="0"/>
                  </a:rPr>
                  <a:t>Normally ~98% sparsity</a:t>
                </a:r>
              </a:p>
              <a:p>
                <a:endParaRPr lang="en-GB" dirty="0">
                  <a:solidFill>
                    <a:srgbClr val="C00000"/>
                  </a:solidFill>
                  <a:ea typeface="Verdana" charset="0"/>
                  <a:cs typeface="Verdana" charset="0"/>
                </a:endParaRPr>
              </a:p>
              <a:p>
                <a:r>
                  <a:rPr lang="en-GB" dirty="0">
                    <a:solidFill>
                      <a:srgbClr val="C00000"/>
                    </a:solidFill>
                    <a:ea typeface="Verdana" charset="0"/>
                    <a:cs typeface="Verdana" charset="0"/>
                  </a:rPr>
                  <a:t>Dense</a:t>
                </a:r>
                <a:r>
                  <a:rPr lang="en-GB" dirty="0">
                    <a:ea typeface="Verdana" charset="0"/>
                    <a:cs typeface="Verdana" charset="0"/>
                  </a:rPr>
                  <a:t> representations → Embeddings</a:t>
                </a: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Number of dimensions usually between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 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𝑑</m:t>
                    </m:r>
                    <m:r>
                      <m:rPr>
                        <m:nor/>
                      </m:rPr>
                      <a:rPr lang="en-GB" dirty="0">
                        <a:ea typeface="Verdana" charset="0"/>
                        <a:cs typeface="Verdana" charset="0"/>
                      </a:rPr>
                      <m:t>~</m:t>
                    </m:r>
                    <m:r>
                      <m:rPr>
                        <m:nor/>
                      </m:rPr>
                      <a:rPr lang="de-AT" dirty="0">
                        <a:ea typeface="Verdana" charset="0"/>
                        <a:cs typeface="Verdana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>
                        <a:ea typeface="Verdana" charset="0"/>
                        <a:cs typeface="Verdana" charset="0"/>
                      </a:rPr>
                      <m:t>[10−</m:t>
                    </m:r>
                    <m:r>
                      <m:rPr>
                        <m:nor/>
                      </m:rPr>
                      <a:rPr lang="de-AT" b="0" i="0" dirty="0" smtClean="0">
                        <a:ea typeface="Verdana" charset="0"/>
                        <a:cs typeface="Verdana" charset="0"/>
                      </a:rPr>
                      <m:t>1</m:t>
                    </m:r>
                    <m:r>
                      <m:rPr>
                        <m:nor/>
                      </m:rPr>
                      <a:rPr lang="en-GB" dirty="0">
                        <a:ea typeface="Verdana" charset="0"/>
                        <a:cs typeface="Verdana" charset="0"/>
                      </a:rPr>
                      <m:t>000]</m:t>
                    </m:r>
                  </m:oMath>
                </a14:m>
                <a:endParaRPr lang="en-GB" dirty="0">
                  <a:ea typeface="Verdana" charset="0"/>
                  <a:cs typeface="Verdana" charset="0"/>
                </a:endParaRPr>
              </a:p>
              <a:p>
                <a:endParaRPr lang="en-GB" dirty="0">
                  <a:ea typeface="Verdana" charset="0"/>
                  <a:cs typeface="Verdana" charset="0"/>
                </a:endParaRPr>
              </a:p>
              <a:p>
                <a:r>
                  <a:rPr lang="en-GB" dirty="0">
                    <a:ea typeface="Verdana" charset="0"/>
                    <a:cs typeface="Verdana" charset="0"/>
                  </a:rPr>
                  <a:t>Why dense vectors?</a:t>
                </a: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More efficient for storing and load</a:t>
                </a: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More suitable for machine learning algorithms as features</a:t>
                </a:r>
              </a:p>
              <a:p>
                <a:pPr lvl="1"/>
                <a:r>
                  <a:rPr lang="en-GB" dirty="0">
                    <a:ea typeface="Verdana" charset="0"/>
                    <a:cs typeface="Verdana" charset="0"/>
                  </a:rPr>
                  <a:t>Generalize better by removing noise for unseen data</a:t>
                </a: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557338"/>
                <a:ext cx="8534400" cy="5072062"/>
              </a:xfrm>
              <a:blipFill>
                <a:blip r:embed="rId2"/>
                <a:stretch>
                  <a:fillRect l="-892" t="-1000" b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49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EA2D-64A3-DA4C-92C9-FB1E85A3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479E-9EF2-B844-B05E-45655AF9C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43000"/>
            <a:ext cx="8137525" cy="4878388"/>
          </a:xfrm>
        </p:spPr>
        <p:txBody>
          <a:bodyPr/>
          <a:lstStyle/>
          <a:p>
            <a:r>
              <a:rPr lang="en-US" dirty="0"/>
              <a:t>A great challenge in AI</a:t>
            </a:r>
          </a:p>
          <a:p>
            <a:pPr lvl="1"/>
            <a:r>
              <a:rPr lang="en-US" dirty="0"/>
              <a:t>How can we think, understand, and communicate with each other through sequences of symbols?</a:t>
            </a:r>
          </a:p>
          <a:p>
            <a:endParaRPr lang="en-US" dirty="0"/>
          </a:p>
          <a:p>
            <a:r>
              <a:rPr lang="en-US" dirty="0"/>
              <a:t>What is the structure of human thoughts?</a:t>
            </a:r>
          </a:p>
          <a:p>
            <a:endParaRPr lang="en-US" dirty="0"/>
          </a:p>
          <a:p>
            <a:r>
              <a:rPr lang="en-US" dirty="0"/>
              <a:t>How can we calculate a structured thought from an observed sequence?</a:t>
            </a:r>
          </a:p>
          <a:p>
            <a:endParaRPr lang="en-US" dirty="0"/>
          </a:p>
          <a:p>
            <a:r>
              <a:rPr lang="en-US" dirty="0"/>
              <a:t>How can calculate a sequence to convey a structured thought?</a:t>
            </a:r>
          </a:p>
        </p:txBody>
      </p:sp>
    </p:spTree>
    <p:extLst>
      <p:ext uri="{BB962C8B-B14F-4D97-AF65-F5344CB8AC3E}">
        <p14:creationId xmlns:p14="http://schemas.microsoft.com/office/powerpoint/2010/main" val="3129465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Word Embedding with Neural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904999"/>
                <a:ext cx="8534400" cy="4267201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Design a neural network architecture!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Loop over training data </a:t>
                </a:r>
                <a14:m>
                  <m:oMath xmlns:m="http://schemas.openxmlformats.org/officeDocument/2006/math">
                    <m:r>
                      <a:rPr lang="de-A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dirty="0"/>
                  <a:t>Set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as input and context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as output</a:t>
                </a:r>
              </a:p>
              <a:p>
                <a:pPr marL="857250" lvl="1" indent="-457200">
                  <a:buFont typeface="+mj-lt"/>
                  <a:buAutoNum type="alphaLcPeriod"/>
                </a:pPr>
                <a:r>
                  <a:rPr lang="en-US" dirty="0"/>
                  <a:t>Calculate the output of network, namely</a:t>
                </a:r>
              </a:p>
              <a:p>
                <a:pPr marL="400050" lvl="1" indent="0">
                  <a:buNone/>
                </a:pPr>
                <a:r>
                  <a:rPr lang="en-US" dirty="0"/>
                  <a:t>	The probability of observing context word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given word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AT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i="1">
                          <a:latin typeface="Cambria Math" charset="0"/>
                        </a:rPr>
                        <m:t>𝑃</m:t>
                      </m:r>
                      <m:r>
                        <a:rPr lang="de-AT" sz="4000" i="1">
                          <a:latin typeface="Cambria Math" charset="0"/>
                        </a:rPr>
                        <m:t>(</m:t>
                      </m:r>
                      <m:r>
                        <a:rPr lang="de-AT" sz="4000" i="1">
                          <a:latin typeface="Cambria Math" charset="0"/>
                        </a:rPr>
                        <m:t>𝑐</m:t>
                      </m:r>
                      <m:r>
                        <a:rPr lang="de-AT" sz="4000" i="1">
                          <a:latin typeface="Cambria Math" charset="0"/>
                        </a:rPr>
                        <m:t>|</m:t>
                      </m:r>
                      <m:r>
                        <a:rPr lang="de-AT" sz="4000" i="1">
                          <a:latin typeface="Cambria Math" charset="0"/>
                        </a:rPr>
                        <m:t>𝑤</m:t>
                      </m:r>
                      <m:r>
                        <a:rPr lang="de-AT" sz="4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857250" lvl="1" indent="-457200">
                  <a:buFont typeface="+mj-lt"/>
                  <a:buAutoNum type="alphaLcPeriod" startAt="3"/>
                </a:pPr>
                <a:endParaRPr lang="en-US" dirty="0"/>
              </a:p>
              <a:p>
                <a:pPr marL="857250" lvl="1" indent="-457200">
                  <a:buFont typeface="+mj-lt"/>
                  <a:buAutoNum type="alphaLcPeriod" startAt="3"/>
                </a:pPr>
                <a:r>
                  <a:rPr lang="en-US" dirty="0"/>
                  <a:t>Optimize the network to increase this probability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Repeat</a:t>
                </a:r>
                <a:endParaRPr lang="en-GB" sz="2000" b="1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>
          <p:sp>
            <p:nvSpPr>
              <p:cNvPr id="4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904999"/>
                <a:ext cx="8534400" cy="4267201"/>
              </a:xfrm>
              <a:blipFill>
                <a:blip r:embed="rId3"/>
                <a:stretch>
                  <a:fillRect l="-743" t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9E1F4C5-5896-7D48-814F-E9E60D326BD4}"/>
              </a:ext>
            </a:extLst>
          </p:cNvPr>
          <p:cNvSpPr/>
          <p:nvPr/>
        </p:nvSpPr>
        <p:spPr>
          <a:xfrm>
            <a:off x="827985" y="1176615"/>
            <a:ext cx="7096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Recipe for creating (dense) word embedding with neural networks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107859-95DF-7346-ADFC-D85F54CC112A}"/>
              </a:ext>
            </a:extLst>
          </p:cNvPr>
          <p:cNvSpPr/>
          <p:nvPr/>
        </p:nvSpPr>
        <p:spPr>
          <a:xfrm>
            <a:off x="3335086" y="5943600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/>
              <a:t>Details come next!</a:t>
            </a:r>
          </a:p>
        </p:txBody>
      </p:sp>
    </p:spTree>
    <p:extLst>
      <p:ext uri="{BB962C8B-B14F-4D97-AF65-F5344CB8AC3E}">
        <p14:creationId xmlns:p14="http://schemas.microsoft.com/office/powerpoint/2010/main" val="159966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1000" y="1233988"/>
            <a:ext cx="8534400" cy="4971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Window size of 2 </a:t>
            </a:r>
          </a:p>
          <a:p>
            <a:endParaRPr lang="en-GB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2" y="1404836"/>
            <a:ext cx="8464259" cy="5053717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152400" y="63831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http://mccormickml.com/2016/04/19/word2vec-tutorial-the-skip-gram-model/</a:t>
            </a:r>
            <a:endParaRPr lang="de-AT" sz="1000" dirty="0"/>
          </a:p>
        </p:txBody>
      </p:sp>
      <p:sp>
        <p:nvSpPr>
          <p:cNvPr id="7" name="Titel 2">
            <a:extLst>
              <a:ext uri="{FF2B5EF4-FFF2-40B4-BE49-F238E27FC236}">
                <a16:creationId xmlns:a16="http://schemas.microsoft.com/office/drawing/2014/main" id="{ECA5A357-96BC-CA43-AAB6-DF6980EA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Prepare Training Samples</a:t>
            </a:r>
          </a:p>
        </p:txBody>
      </p:sp>
    </p:spTree>
    <p:extLst>
      <p:ext uri="{BB962C8B-B14F-4D97-AF65-F5344CB8AC3E}">
        <p14:creationId xmlns:p14="http://schemas.microsoft.com/office/powerpoint/2010/main" val="4013824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3933C2-31C7-734E-BAAD-9C1C7E841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768600"/>
            <a:ext cx="6667500" cy="24130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14924" y="6510929"/>
            <a:ext cx="2395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hlinkClick r:id="rId4"/>
              </a:rPr>
              <a:t>https://web.stanford.edu/~jurafsky/slp3/</a:t>
            </a:r>
            <a:r>
              <a:rPr lang="de-AT" sz="1000" dirty="0"/>
              <a:t> </a:t>
            </a:r>
            <a:endParaRPr lang="de-AT" dirty="0"/>
          </a:p>
        </p:txBody>
      </p:sp>
      <p:sp>
        <p:nvSpPr>
          <p:cNvPr id="7" name="Rechteck 6"/>
          <p:cNvSpPr/>
          <p:nvPr/>
        </p:nvSpPr>
        <p:spPr>
          <a:xfrm>
            <a:off x="2971800" y="1066800"/>
            <a:ext cx="3051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Train sample: (</a:t>
            </a:r>
            <a:r>
              <a:rPr lang="en-GB" sz="2000" i="1" dirty="0">
                <a:latin typeface="Helvetica" charset="0"/>
                <a:ea typeface="Helvetica" charset="0"/>
                <a:cs typeface="Helvetica" charset="0"/>
              </a:rPr>
              <a:t>fox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2000" i="1" dirty="0">
                <a:latin typeface="Helvetica" charset="0"/>
                <a:ea typeface="Helvetica" charset="0"/>
                <a:cs typeface="Helvetica" charset="0"/>
              </a:rPr>
              <a:t>quick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1006397" y="2281814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1" name="Bild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45" y="2694525"/>
            <a:ext cx="685800" cy="2451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252" y="2807205"/>
            <a:ext cx="1244600" cy="24257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309893" y="5313279"/>
            <a:ext cx="193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" charset="0"/>
                <a:ea typeface="Helvetica" charset="0"/>
                <a:cs typeface="Helvetica" charset="0"/>
              </a:rPr>
              <a:t>Linear activation</a:t>
            </a:r>
          </a:p>
        </p:txBody>
      </p:sp>
      <p:sp>
        <p:nvSpPr>
          <p:cNvPr id="23" name="Rechteck 22"/>
          <p:cNvSpPr/>
          <p:nvPr/>
        </p:nvSpPr>
        <p:spPr>
          <a:xfrm>
            <a:off x="1371600" y="5786743"/>
            <a:ext cx="226531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Words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matrix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4419600" y="5791200"/>
            <a:ext cx="280778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Context Words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matrix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-48900" y="1676400"/>
            <a:ext cx="22765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Input Layer</a:t>
            </a:r>
          </a:p>
          <a:p>
            <a:pPr algn="ctr"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(One-hot encoder</a:t>
            </a: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6510606" y="1600200"/>
            <a:ext cx="1779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Output Layer</a:t>
            </a:r>
          </a:p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GB" sz="2000" b="1" dirty="0" err="1">
                <a:latin typeface="Helvetica" charset="0"/>
                <a:ea typeface="Helvetica" charset="0"/>
                <a:cs typeface="Helvetica" charset="0"/>
              </a:rPr>
              <a:t>Softmax</a:t>
            </a: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6" name="Oval 35"/>
          <p:cNvSpPr/>
          <p:nvPr/>
        </p:nvSpPr>
        <p:spPr>
          <a:xfrm>
            <a:off x="7452036" y="3569068"/>
            <a:ext cx="1561031" cy="569626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chemeClr val="accent1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Titel 2">
            <a:extLst>
              <a:ext uri="{FF2B5EF4-FFF2-40B4-BE49-F238E27FC236}">
                <a16:creationId xmlns:a16="http://schemas.microsoft.com/office/drawing/2014/main" id="{428EBEFD-AB3A-D54B-A3AA-9895BFAFF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Neural Word Embedding Architecture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9EC0B-F7B6-9E41-BE4E-7A77F9ED109B}"/>
                  </a:ext>
                </a:extLst>
              </p:cNvPr>
              <p:cNvSpPr txBox="1"/>
              <p:nvPr/>
            </p:nvSpPr>
            <p:spPr>
              <a:xfrm>
                <a:off x="886147" y="5228677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F9EC0B-F7B6-9E41-BE4E-7A77F9ED1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47" y="5228677"/>
                <a:ext cx="494494" cy="276999"/>
              </a:xfrm>
              <a:prstGeom prst="rect">
                <a:avLst/>
              </a:prstGeom>
              <a:blipFill>
                <a:blip r:embed="rId7"/>
                <a:stretch>
                  <a:fillRect l="-7500" r="-25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618DC6-4CFD-3748-A5AF-F6E276555060}"/>
                  </a:ext>
                </a:extLst>
              </p:cNvPr>
              <p:cNvSpPr txBox="1"/>
              <p:nvPr/>
            </p:nvSpPr>
            <p:spPr>
              <a:xfrm>
                <a:off x="3895401" y="4873388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618DC6-4CFD-3748-A5AF-F6E276555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401" y="4873388"/>
                <a:ext cx="494494" cy="276999"/>
              </a:xfrm>
              <a:prstGeom prst="rect">
                <a:avLst/>
              </a:prstGeom>
              <a:blipFill>
                <a:blip r:embed="rId8"/>
                <a:stretch>
                  <a:fillRect l="-10000" r="-7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2649B7-2A10-734C-847C-A21766F175EA}"/>
                  </a:ext>
                </a:extLst>
              </p:cNvPr>
              <p:cNvSpPr txBox="1"/>
              <p:nvPr/>
            </p:nvSpPr>
            <p:spPr>
              <a:xfrm>
                <a:off x="7153186" y="5228049"/>
                <a:ext cx="4944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A2649B7-2A10-734C-847C-A21766F17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186" y="5228049"/>
                <a:ext cx="494494" cy="276999"/>
              </a:xfrm>
              <a:prstGeom prst="rect">
                <a:avLst/>
              </a:prstGeom>
              <a:blipFill>
                <a:blip r:embed="rId9"/>
                <a:stretch>
                  <a:fillRect l="-7500" r="-250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A4619-56ED-0247-B420-1E0553A138BB}"/>
                  </a:ext>
                </a:extLst>
              </p:cNvPr>
              <p:cNvSpPr txBox="1"/>
              <p:nvPr/>
            </p:nvSpPr>
            <p:spPr>
              <a:xfrm>
                <a:off x="2084810" y="3657600"/>
                <a:ext cx="1039390" cy="48109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de-AT" sz="32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A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37A4619-56ED-0247-B420-1E0553A1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810" y="3657600"/>
                <a:ext cx="1039390" cy="481094"/>
              </a:xfrm>
              <a:prstGeom prst="rect">
                <a:avLst/>
              </a:prstGeom>
              <a:blipFill>
                <a:blip r:embed="rId10"/>
                <a:stretch>
                  <a:fillRect l="-7143" t="-10256" b="-3589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5B5252-CC8C-B949-98B1-E80A9F314E19}"/>
                  </a:ext>
                </a:extLst>
              </p:cNvPr>
              <p:cNvSpPr txBox="1"/>
              <p:nvPr/>
            </p:nvSpPr>
            <p:spPr>
              <a:xfrm>
                <a:off x="5536954" y="3733800"/>
                <a:ext cx="1034619" cy="60138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AT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AT" sz="4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AT" i="1" dirty="0">
                    <a:latin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de-A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75B5252-CC8C-B949-98B1-E80A9F314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954" y="3733800"/>
                <a:ext cx="1034619" cy="601383"/>
              </a:xfrm>
              <a:prstGeom prst="rect">
                <a:avLst/>
              </a:prstGeom>
              <a:blipFill>
                <a:blip r:embed="rId11"/>
                <a:stretch>
                  <a:fillRect l="-24096" t="-6122" r="-3614" b="-367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404A6-D150-4E4D-92B0-23E624BE1F10}"/>
                  </a:ext>
                </a:extLst>
              </p:cNvPr>
              <p:cNvSpPr/>
              <p:nvPr/>
            </p:nvSpPr>
            <p:spPr>
              <a:xfrm>
                <a:off x="6605502" y="2286000"/>
                <a:ext cx="19180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i="1">
                          <a:latin typeface="Cambria Math" charset="0"/>
                        </a:rPr>
                        <m:t>𝑝</m:t>
                      </m:r>
                      <m:r>
                        <a:rPr lang="de-AT" sz="24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AT" sz="2400">
                          <a:latin typeface="Cambria Math" charset="0"/>
                        </a:rPr>
                        <m:t>quick</m:t>
                      </m:r>
                      <m:r>
                        <a:rPr lang="de-AT" sz="2400" i="1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AT" sz="2400">
                          <a:latin typeface="Cambria Math" charset="0"/>
                        </a:rPr>
                        <m:t>fox</m:t>
                      </m:r>
                      <m:r>
                        <a:rPr lang="de-AT" sz="24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F404A6-D150-4E4D-92B0-23E624BE1F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502" y="2286000"/>
                <a:ext cx="1918089" cy="461665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F6864096-BE2E-4F42-9CE4-E3172DE5CC11}"/>
              </a:ext>
            </a:extLst>
          </p:cNvPr>
          <p:cNvSpPr/>
          <p:nvPr/>
        </p:nvSpPr>
        <p:spPr bwMode="auto">
          <a:xfrm>
            <a:off x="3124200" y="1905000"/>
            <a:ext cx="2107954" cy="326886"/>
          </a:xfrm>
          <a:prstGeom prst="rightArrow">
            <a:avLst>
              <a:gd name="adj1" fmla="val 41892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Forward pass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87C04F-D37A-9749-8BDA-917EA74B6236}"/>
              </a:ext>
            </a:extLst>
          </p:cNvPr>
          <p:cNvGrpSpPr/>
          <p:nvPr/>
        </p:nvGrpSpPr>
        <p:grpSpPr>
          <a:xfrm>
            <a:off x="3124200" y="2263914"/>
            <a:ext cx="2107954" cy="631686"/>
            <a:chOff x="3124200" y="2340114"/>
            <a:chExt cx="2107954" cy="631686"/>
          </a:xfrm>
        </p:grpSpPr>
        <p:sp>
          <p:nvSpPr>
            <p:cNvPr id="45" name="Right Arrow 44">
              <a:extLst>
                <a:ext uri="{FF2B5EF4-FFF2-40B4-BE49-F238E27FC236}">
                  <a16:creationId xmlns:a16="http://schemas.microsoft.com/office/drawing/2014/main" id="{6D496356-21F2-0847-9E0A-06B7D097E71D}"/>
                </a:ext>
              </a:extLst>
            </p:cNvPr>
            <p:cNvSpPr/>
            <p:nvPr/>
          </p:nvSpPr>
          <p:spPr bwMode="auto">
            <a:xfrm rot="10800000">
              <a:off x="3124200" y="2340114"/>
              <a:ext cx="2107954" cy="326886"/>
            </a:xfrm>
            <a:prstGeom prst="rightArrow">
              <a:avLst>
                <a:gd name="adj1" fmla="val 41892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3BB53C5-3E6C-ED45-9BEA-824A0E68D0A8}"/>
                </a:ext>
              </a:extLst>
            </p:cNvPr>
            <p:cNvSpPr/>
            <p:nvPr/>
          </p:nvSpPr>
          <p:spPr>
            <a:xfrm>
              <a:off x="3276600" y="2515328"/>
              <a:ext cx="1915910" cy="4564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/>
                <a:t>Backpropagation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427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 animBg="1"/>
      <p:bldP spid="28" grpId="0" animBg="1"/>
      <p:bldP spid="36" grpId="0" animBg="1"/>
      <p:bldP spid="5" grpId="0"/>
      <p:bldP spid="13" grpId="0" animBg="1"/>
      <p:bldP spid="1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4163" y="24280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  <a:ln>
            <a:noFill/>
          </a:ln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  <a:ln>
            <a:noFill/>
          </a:ln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670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5616003" y="174567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4192248" y="125118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823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Dreieck 30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Dreieck 31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Dreieck 32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hteck 24">
            <a:extLst>
              <a:ext uri="{FF2B5EF4-FFF2-40B4-BE49-F238E27FC236}">
                <a16:creationId xmlns:a16="http://schemas.microsoft.com/office/drawing/2014/main" id="{E0B8447B-61F5-9548-80D7-49B0A1F14BCA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Rechteck 25">
            <a:extLst>
              <a:ext uri="{FF2B5EF4-FFF2-40B4-BE49-F238E27FC236}">
                <a16:creationId xmlns:a16="http://schemas.microsoft.com/office/drawing/2014/main" id="{259EDD13-AACF-AA48-A571-0AE3EADDC654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77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916615"/>
            <a:ext cx="1107715" cy="273864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455785" y="592110"/>
            <a:ext cx="2355971" cy="133284"/>
          </a:xfrm>
          <a:prstGeom prst="straightConnector1">
            <a:avLst/>
          </a:prstGeom>
          <a:ln w="53975">
            <a:prstDash val="dash"/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5" name="Dreieck 34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Dreieck 40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Dreieck 41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hteck 24">
            <a:extLst>
              <a:ext uri="{FF2B5EF4-FFF2-40B4-BE49-F238E27FC236}">
                <a16:creationId xmlns:a16="http://schemas.microsoft.com/office/drawing/2014/main" id="{BC174711-0817-194E-BE12-5409EE0A55EF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Rechteck 25">
            <a:extLst>
              <a:ext uri="{FF2B5EF4-FFF2-40B4-BE49-F238E27FC236}">
                <a16:creationId xmlns:a16="http://schemas.microsoft.com/office/drawing/2014/main" id="{4DF731D6-E597-D345-A4AE-D2D77968FC30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0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reieck 29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2" name="Dreieck 31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hteck 24">
            <a:extLst>
              <a:ext uri="{FF2B5EF4-FFF2-40B4-BE49-F238E27FC236}">
                <a16:creationId xmlns:a16="http://schemas.microsoft.com/office/drawing/2014/main" id="{7875BC2B-B3A9-7C4B-AA08-2764BC47D899}"/>
              </a:ext>
            </a:extLst>
          </p:cNvPr>
          <p:cNvSpPr/>
          <p:nvPr/>
        </p:nvSpPr>
        <p:spPr>
          <a:xfrm>
            <a:off x="5616003" y="174567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25">
            <a:extLst>
              <a:ext uri="{FF2B5EF4-FFF2-40B4-BE49-F238E27FC236}">
                <a16:creationId xmlns:a16="http://schemas.microsoft.com/office/drawing/2014/main" id="{BE9DE593-7E38-B14F-A537-A477BBA87D8F}"/>
              </a:ext>
            </a:extLst>
          </p:cNvPr>
          <p:cNvSpPr/>
          <p:nvPr/>
        </p:nvSpPr>
        <p:spPr>
          <a:xfrm>
            <a:off x="4192248" y="125118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04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5240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657600" y="3144030"/>
            <a:ext cx="253585" cy="589770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hteck 34"/>
              <p:cNvSpPr/>
              <p:nvPr/>
            </p:nvSpPr>
            <p:spPr>
              <a:xfrm>
                <a:off x="76200" y="4724400"/>
                <a:ext cx="6019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- Train sample: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(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Tesgüino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, drink)</a:t>
                </a:r>
              </a:p>
              <a:p>
                <a:pPr>
                  <a:spcBef>
                    <a:spcPts val="0"/>
                  </a:spcBef>
                </a:pPr>
                <a:r>
                  <a:rPr lang="en-US" sz="2000" dirty="0"/>
                  <a:t>- Update vectors to maximize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𝑝</m:t>
                    </m:r>
                    <m:r>
                      <a:rPr lang="en-US" sz="2000" i="1" smtClean="0">
                        <a:latin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drink</m:t>
                    </m:r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Tesg</m:t>
                    </m:r>
                    <m:r>
                      <a:rPr lang="de-AT" sz="2000" b="0" i="0" smtClean="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AT" sz="2000" b="0" i="0" smtClean="0">
                        <a:latin typeface="Cambria Math" panose="02040503050406030204" pitchFamily="18" charset="0"/>
                      </a:rPr>
                      <m:t>ino</m:t>
                    </m:r>
                    <m:r>
                      <a:rPr lang="en-US" sz="200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5" name="Rechteck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724400"/>
                <a:ext cx="6019800" cy="707886"/>
              </a:xfrm>
              <a:prstGeom prst="rect">
                <a:avLst/>
              </a:prstGeom>
              <a:blipFill>
                <a:blip r:embed="rId3"/>
                <a:stretch>
                  <a:fillRect l="-1053" t="-535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Gerade Verbindung mit Pfeil 2">
            <a:extLst>
              <a:ext uri="{FF2B5EF4-FFF2-40B4-BE49-F238E27FC236}">
                <a16:creationId xmlns:a16="http://schemas.microsoft.com/office/drawing/2014/main" id="{97F1785C-396B-F649-89DF-56E21CE61A52}"/>
              </a:ext>
            </a:extLst>
          </p:cNvPr>
          <p:cNvCxnSpPr>
            <a:cxnSpLocks/>
          </p:cNvCxnSpPr>
          <p:nvPr/>
        </p:nvCxnSpPr>
        <p:spPr>
          <a:xfrm flipH="1">
            <a:off x="4729524" y="743033"/>
            <a:ext cx="147276" cy="35287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38" name="Rechteck 24">
            <a:extLst>
              <a:ext uri="{FF2B5EF4-FFF2-40B4-BE49-F238E27FC236}">
                <a16:creationId xmlns:a16="http://schemas.microsoft.com/office/drawing/2014/main" id="{FE809EE5-0CFF-0342-AEE0-08CC198EDD8E}"/>
              </a:ext>
            </a:extLst>
          </p:cNvPr>
          <p:cNvSpPr/>
          <p:nvPr/>
        </p:nvSpPr>
        <p:spPr>
          <a:xfrm>
            <a:off x="7542551" y="61729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9" name="Rechteck 25">
            <a:extLst>
              <a:ext uri="{FF2B5EF4-FFF2-40B4-BE49-F238E27FC236}">
                <a16:creationId xmlns:a16="http://schemas.microsoft.com/office/drawing/2014/main" id="{F1F16740-B7A7-2047-9A8E-9A2FDC01E666}"/>
              </a:ext>
            </a:extLst>
          </p:cNvPr>
          <p:cNvSpPr/>
          <p:nvPr/>
        </p:nvSpPr>
        <p:spPr>
          <a:xfrm>
            <a:off x="2925706" y="4237655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73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</p:spPr>
            <p:txBody>
              <a:bodyPr>
                <a:noAutofit/>
              </a:bodyPr>
              <a:lstStyle/>
              <a:p>
                <a:r>
                  <a:rPr lang="en-AU" dirty="0"/>
                  <a:t>Output value is equal to: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Tesg</m:t>
                        </m:r>
                        <m:r>
                          <a:rPr lang="en-AU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ino</m:t>
                        </m:r>
                      </m:sub>
                    </m:sSub>
                    <m:r>
                      <a:rPr lang="en-AU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AU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AU">
                            <a:latin typeface="Cambria Math" panose="02040503050406030204" pitchFamily="18" charset="0"/>
                          </a:rPr>
                          <m:t>drink</m:t>
                        </m:r>
                      </m:sub>
                    </m:sSub>
                  </m:oMath>
                </a14:m>
                <a:endParaRPr lang="en-AU" sz="24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AU" sz="24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AU" sz="2400" dirty="0">
                    <a:latin typeface="Helvetica" charset="0"/>
                    <a:ea typeface="Helvetica" charset="0"/>
                    <a:cs typeface="Helvetica" charset="0"/>
                  </a:rPr>
                  <a:t>Output layer is normalized with </a:t>
                </a:r>
                <a:r>
                  <a:rPr lang="en-AU" sz="2400" dirty="0" err="1">
                    <a:latin typeface="Helvetica" charset="0"/>
                    <a:ea typeface="Helvetica" charset="0"/>
                    <a:cs typeface="Helvetica" charset="0"/>
                  </a:rPr>
                  <a:t>Softmax</a:t>
                </a:r>
                <a:endParaRPr lang="en-AU" sz="2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i="1">
                          <a:latin typeface="Cambria Math" charset="0"/>
                        </a:rPr>
                        <m:t>𝑝</m:t>
                      </m:r>
                      <m:r>
                        <a:rPr lang="en-AU" sz="28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AU" sz="2800" b="0" i="0" smtClean="0">
                          <a:latin typeface="Cambria Math" panose="02040503050406030204" pitchFamily="18" charset="0"/>
                        </a:rPr>
                        <m:t>drink</m:t>
                      </m:r>
                      <m:r>
                        <a:rPr lang="en-AU" sz="2800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Tesg</m:t>
                      </m:r>
                      <m:r>
                        <a:rPr lang="en-AU" sz="2800">
                          <a:latin typeface="Cambria Math" panose="02040503050406030204" pitchFamily="18" charset="0"/>
                        </a:rPr>
                        <m:t>ü</m:t>
                      </m:r>
                      <m:r>
                        <m:rPr>
                          <m:sty m:val="p"/>
                        </m:rPr>
                        <a:rPr lang="en-AU" sz="2800">
                          <a:latin typeface="Cambria Math" panose="02040503050406030204" pitchFamily="18" charset="0"/>
                        </a:rPr>
                        <m:t>ino</m:t>
                      </m:r>
                      <m:r>
                        <a:rPr lang="en-AU" sz="28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AU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AU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sz="2800" i="1" smtClean="0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Tesg</m:t>
                                  </m:r>
                                  <m: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ü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ino</m:t>
                                  </m:r>
                                </m:sub>
                              </m:sSub>
                              <m:r>
                                <a:rPr lang="en-AU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AU" sz="2800" b="0" i="0" smtClean="0">
                                      <a:latin typeface="Cambria Math" panose="02040503050406030204" pitchFamily="18" charset="0"/>
                                    </a:rPr>
                                    <m:t>drink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AU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AU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AU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AU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Tesg</m:t>
                                      </m:r>
                                      <m: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AU" sz="2800">
                                          <a:latin typeface="Cambria Math" panose="02040503050406030204" pitchFamily="18" charset="0"/>
                                        </a:rPr>
                                        <m:t>ino</m:t>
                                      </m:r>
                                    </m:sub>
                                  </m:sSub>
                                  <m:r>
                                    <a:rPr lang="en-AU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A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8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AU" sz="2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AU" sz="2400" dirty="0">
                    <a:latin typeface="Helvetica" charset="0"/>
                    <a:ea typeface="Helvetica" charset="0"/>
                    <a:cs typeface="Helvetica" charset="0"/>
                  </a:rPr>
                  <a:t>Cost function for all training samples</a:t>
                </a:r>
                <a:endParaRPr lang="en-AU" sz="2800" b="0" i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AU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AU" sz="28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AU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AU" sz="28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AU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AU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AU" sz="28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AU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AU" sz="280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AU" sz="2800" i="0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AU" sz="28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AU" sz="2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AU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AU" sz="2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  <a:blipFill>
                <a:blip r:embed="rId3"/>
                <a:stretch>
                  <a:fillRect l="-1014" t="-1781" b="-48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2">
            <a:extLst>
              <a:ext uri="{FF2B5EF4-FFF2-40B4-BE49-F238E27FC236}">
                <a16:creationId xmlns:a16="http://schemas.microsoft.com/office/drawing/2014/main" id="{9B6A83AB-4FBC-7846-ABB3-A3249DB3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Neural Word Embedding - Summary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FF062-A1D2-DE4C-BB52-A57AE7CB1305}"/>
              </a:ext>
            </a:extLst>
          </p:cNvPr>
          <p:cNvSpPr/>
          <p:nvPr/>
        </p:nvSpPr>
        <p:spPr>
          <a:xfrm>
            <a:off x="4267200" y="3124200"/>
            <a:ext cx="3886200" cy="1066800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rgbClr val="C00000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1C4EA2-B465-C84F-A135-B88AB0622CF2}"/>
              </a:ext>
            </a:extLst>
          </p:cNvPr>
          <p:cNvSpPr/>
          <p:nvPr/>
        </p:nvSpPr>
        <p:spPr>
          <a:xfrm>
            <a:off x="4495886" y="4191000"/>
            <a:ext cx="37337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Helvetica" charset="0"/>
                <a:ea typeface="Helvetica" charset="0"/>
                <a:cs typeface="Helvetica" charset="0"/>
              </a:rPr>
              <a:t>Normalization is too expensive!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3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2EA2D-64A3-DA4C-92C9-FB1E85A3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479E-9EF2-B844-B05E-45655AF9C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066800"/>
            <a:ext cx="8137525" cy="4954588"/>
          </a:xfrm>
        </p:spPr>
        <p:txBody>
          <a:bodyPr/>
          <a:lstStyle/>
          <a:p>
            <a:r>
              <a:rPr lang="en-US" sz="2200" dirty="0"/>
              <a:t>We do not know how to directly conceptualize intelligence.</a:t>
            </a:r>
          </a:p>
          <a:p>
            <a:endParaRPr lang="en-US" sz="2200" dirty="0"/>
          </a:p>
          <a:p>
            <a:r>
              <a:rPr lang="en-US" sz="2200" dirty="0"/>
              <a:t>Instead, we usually rely on </a:t>
            </a:r>
            <a:r>
              <a:rPr lang="en-US" sz="2200" b="1" dirty="0"/>
              <a:t>learning</a:t>
            </a:r>
            <a:r>
              <a:rPr lang="en-US" sz="2200" dirty="0"/>
              <a:t> from experience and </a:t>
            </a:r>
            <a:r>
              <a:rPr lang="en-US" sz="2200" b="1" dirty="0"/>
              <a:t>data</a:t>
            </a:r>
          </a:p>
          <a:p>
            <a:endParaRPr lang="en-US" sz="2200" b="1" dirty="0"/>
          </a:p>
          <a:p>
            <a:r>
              <a:rPr lang="en-US" sz="2200" dirty="0"/>
              <a:t>Modeling can lead to new insights on the origin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845CC50-EE60-3649-BEBC-9F5672D7A7F7}"/>
              </a:ext>
            </a:extLst>
          </p:cNvPr>
          <p:cNvSpPr/>
          <p:nvPr/>
        </p:nvSpPr>
        <p:spPr bwMode="auto">
          <a:xfrm>
            <a:off x="3352800" y="5665760"/>
            <a:ext cx="1828800" cy="62051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generate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C4FA99C-9C95-DF47-8CD1-4D015173AAC9}"/>
              </a:ext>
            </a:extLst>
          </p:cNvPr>
          <p:cNvSpPr/>
          <p:nvPr/>
        </p:nvSpPr>
        <p:spPr bwMode="auto">
          <a:xfrm>
            <a:off x="5410200" y="5600474"/>
            <a:ext cx="2222863" cy="80032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Data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535C914-6822-6B47-B34A-F40F67D18E03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rot="16200000" flipV="1">
            <a:off x="4415416" y="3494258"/>
            <a:ext cx="10886" cy="4201546"/>
          </a:xfrm>
          <a:prstGeom prst="curvedConnector3">
            <a:avLst>
              <a:gd name="adj1" fmla="val 5679855"/>
            </a:avLst>
          </a:prstGeom>
          <a:ln w="76200" cmpd="sng">
            <a:solidFill>
              <a:schemeClr val="accent2">
                <a:shade val="95000"/>
                <a:satMod val="105000"/>
              </a:schemeClr>
            </a:solidFill>
            <a:prstDash val="solid"/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731D1379-6BCF-9E43-A3E6-37E8E19EEC27}"/>
              </a:ext>
            </a:extLst>
          </p:cNvPr>
          <p:cNvSpPr/>
          <p:nvPr/>
        </p:nvSpPr>
        <p:spPr bwMode="auto">
          <a:xfrm>
            <a:off x="3733800" y="4114800"/>
            <a:ext cx="1219200" cy="762000"/>
          </a:xfrm>
          <a:prstGeom prst="cub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i="0" u="none" strike="noStrike" normalizeH="0" baseline="0" dirty="0">
                <a:solidFill>
                  <a:schemeClr val="tx1"/>
                </a:solidFill>
                <a:latin typeface="Arial" charset="0"/>
              </a:rPr>
              <a:t>Model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44E04E-FB90-A048-B44B-A51EF52F9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50" y="5633357"/>
            <a:ext cx="1701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03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>
            <a:extLst>
              <a:ext uri="{FF2B5EF4-FFF2-40B4-BE49-F238E27FC236}">
                <a16:creationId xmlns:a16="http://schemas.microsoft.com/office/drawing/2014/main" id="{5CA4E5D4-77DF-794E-9BC0-C05FAF339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word2vec (</a:t>
            </a:r>
            <a:r>
              <a:rPr lang="en-GB" sz="2400" dirty="0" err="1"/>
              <a:t>SkipGram</a:t>
            </a:r>
            <a:r>
              <a:rPr lang="en-GB" sz="2400" dirty="0"/>
              <a:t>) with Negative Sampling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3">
                <a:extLst>
                  <a:ext uri="{FF2B5EF4-FFF2-40B4-BE49-F238E27FC236}">
                    <a16:creationId xmlns:a16="http://schemas.microsoft.com/office/drawing/2014/main" id="{B12D94FF-47B9-384A-BA6B-A43363AFEFD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6151" y="1121764"/>
                <a:ext cx="8763000" cy="53552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-"/>
                  <a:defRPr sz="20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18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sz="2200" dirty="0"/>
                  <a:t>word2vec an efficient and effective algorithm</a:t>
                </a:r>
              </a:p>
              <a:p>
                <a:r>
                  <a:rPr lang="en-US" sz="2200" dirty="0"/>
                  <a:t>Instead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200" dirty="0"/>
                  <a:t>, word2vec measures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𝑦</m:t>
                        </m:r>
                        <m:r>
                          <a:rPr lang="en-US" sz="2200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200" i="1">
                            <a:latin typeface="Cambria Math" charset="0"/>
                          </a:rPr>
                          <m:t>𝑤</m:t>
                        </m:r>
                        <m:r>
                          <a:rPr lang="en-US" sz="2200" i="1">
                            <a:latin typeface="Cambria Math" charset="0"/>
                          </a:rPr>
                          <m:t>,</m:t>
                        </m:r>
                        <m:r>
                          <a:rPr lang="en-US" sz="2200" i="1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200" dirty="0"/>
                  <a:t>: </a:t>
                </a:r>
              </a:p>
              <a:p>
                <a:pPr lvl="1"/>
                <a:r>
                  <a:rPr lang="en-US" dirty="0"/>
                  <a:t>the probability that the co-occurrence of </a:t>
                </a:r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𝑤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kern="0" dirty="0">
                    <a:latin typeface="Helvetica" charset="0"/>
                    <a:ea typeface="Helvetica" charset="0"/>
                    <a:cs typeface="Helvetica" charset="0"/>
                  </a:rPr>
                  <a:t> comes from a </a:t>
                </a:r>
                <a:r>
                  <a:rPr lang="en-US" dirty="0"/>
                  <a:t>genuine probability distribution, e</a:t>
                </a:r>
                <a:r>
                  <a:rPr lang="en-US" kern="0" dirty="0">
                    <a:latin typeface="Helvetica" charset="0"/>
                    <a:ea typeface="Helvetica" charset="0"/>
                    <a:cs typeface="Helvetica" charset="0"/>
                  </a:rPr>
                  <a:t>stimated with sigmoid</a:t>
                </a:r>
                <a:endParaRPr lang="de-AT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fName>
                        <m:e>
                          <m:r>
                            <a:rPr lang="de-AT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l-G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de-AT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AT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AT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>
                  <a:ea typeface="Helvetica" charset="0"/>
                  <a:cs typeface="Helvetica" charset="0"/>
                </a:endParaRPr>
              </a:p>
              <a:p>
                <a:endParaRPr lang="en-US" sz="2200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For a </a:t>
                </a:r>
                <a:r>
                  <a:rPr lang="en-US" sz="2200" kern="0" dirty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training sample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AT" sz="2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>
                        <a:latin typeface="Cambria Math" charset="0"/>
                      </a:rPr>
                      <m:t>𝑤</m:t>
                    </m:r>
                    <m:r>
                      <a:rPr lang="en-US" sz="2200" i="1">
                        <a:latin typeface="Cambria Math" charset="0"/>
                      </a:rPr>
                      <m:t>,</m:t>
                    </m:r>
                    <m:r>
                      <a:rPr lang="en-US" sz="2200" i="1">
                        <a:latin typeface="Cambria Math" charset="0"/>
                      </a:rPr>
                      <m:t>𝑐</m:t>
                    </m:r>
                    <m:r>
                      <a:rPr lang="de-AT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, we aim to </a:t>
                </a:r>
                <a:r>
                  <a:rPr lang="en-US" sz="2200" kern="0" dirty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increase 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this probability.</a:t>
                </a:r>
                <a:endParaRPr lang="en-US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To contrast training samples (genuine ones) from the others, we select </a:t>
                </a:r>
                <a:r>
                  <a:rPr lang="en-US" sz="2200" i="1" kern="0" dirty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200" kern="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negative samples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of context words </a:t>
                </a:r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200" kern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lvl="1"/>
                <a:r>
                  <a:rPr lang="en-US" kern="0" dirty="0">
                    <a:latin typeface="Helvetica" charset="0"/>
                    <a:ea typeface="Helvetica" charset="0"/>
                    <a:cs typeface="Helvetica" charset="0"/>
                  </a:rPr>
                  <a:t>with random sampling from words distribution → why?</a:t>
                </a:r>
              </a:p>
              <a:p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We aim to </a:t>
                </a:r>
                <a:r>
                  <a:rPr lang="en-US" sz="2200" kern="0" dirty="0">
                    <a:solidFill>
                      <a:srgbClr val="C00000"/>
                    </a:solidFill>
                    <a:latin typeface="Helvetica" charset="0"/>
                    <a:ea typeface="Helvetica" charset="0"/>
                    <a:cs typeface="Helvetica" charset="0"/>
                  </a:rPr>
                  <a:t>decrease</a:t>
                </a:r>
                <a:r>
                  <a:rPr lang="en-US" sz="2200" kern="0" dirty="0">
                    <a:latin typeface="Helvetica" charset="0"/>
                    <a:ea typeface="Helvetica" charset="0"/>
                    <a:cs typeface="Helvetica" charset="0"/>
                  </a:rPr>
                  <a:t> the probability of negative samples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  <m:r>
                          <a:rPr lang="en-US" sz="2000" i="1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000" i="1">
                            <a:latin typeface="Cambria Math" charset="0"/>
                          </a:rPr>
                          <m:t>𝑤</m:t>
                        </m:r>
                        <m:r>
                          <a:rPr lang="en-US" sz="2000" i="1">
                            <a:latin typeface="Cambria Math" charset="0"/>
                          </a:rPr>
                          <m:t>,</m:t>
                        </m:r>
                        <m:acc>
                          <m:accPr>
                            <m:chr m:val="̌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Helvetica" charset="0"/>
                                <a:cs typeface="Helvetica" charset="0"/>
                              </a:rPr>
                            </m:ctrlPr>
                          </m:accPr>
                          <m:e>
                            <m:r>
                              <a:rPr lang="de-AT" sz="2000" i="1">
                                <a:latin typeface="Cambria Math" charset="0"/>
                                <a:ea typeface="Helvetica" charset="0"/>
                                <a:cs typeface="Helvetica" charset="0"/>
                              </a:rPr>
                              <m:t>𝑐</m:t>
                            </m:r>
                          </m:e>
                        </m:acc>
                      </m:e>
                    </m:d>
                  </m:oMath>
                </a14:m>
                <a:endParaRPr lang="en-US" sz="1600" kern="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5" name="Inhaltsplatzhalter 3">
                <a:extLst>
                  <a:ext uri="{FF2B5EF4-FFF2-40B4-BE49-F238E27FC236}">
                    <a16:creationId xmlns:a16="http://schemas.microsoft.com/office/drawing/2014/main" id="{B12D94FF-47B9-384A-BA6B-A43363AFE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151" y="1121764"/>
                <a:ext cx="8763000" cy="5355236"/>
              </a:xfrm>
              <a:prstGeom prst="rect">
                <a:avLst/>
              </a:prstGeom>
              <a:blipFill>
                <a:blip r:embed="rId3"/>
                <a:stretch>
                  <a:fillRect l="-725" t="-709" r="-29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~ 2-10</a:t>
                </a:r>
                <a:endParaRPr lang="en-US" sz="2400" i="1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400" b="0" i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4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(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𝑦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=1|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,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𝑖</m:t>
                                  </m:r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(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=1|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𝑤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AT" sz="24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  <a:blipFill>
                <a:blip r:embed="rId3"/>
                <a:stretch>
                  <a:fillRect l="-892" t="-6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nach unten 4"/>
          <p:cNvSpPr/>
          <p:nvPr/>
        </p:nvSpPr>
        <p:spPr bwMode="auto">
          <a:xfrm rot="10800000">
            <a:off x="3617635" y="3087974"/>
            <a:ext cx="599936" cy="1130481"/>
          </a:xfrm>
          <a:prstGeom prst="down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438400" y="4317035"/>
            <a:ext cx="2571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Training Samples</a:t>
            </a:r>
          </a:p>
        </p:txBody>
      </p:sp>
      <p:sp>
        <p:nvSpPr>
          <p:cNvPr id="8" name="Pfeil nach unten 7"/>
          <p:cNvSpPr/>
          <p:nvPr/>
        </p:nvSpPr>
        <p:spPr bwMode="auto">
          <a:xfrm rot="10800000">
            <a:off x="6375985" y="3087973"/>
            <a:ext cx="654402" cy="1968685"/>
          </a:xfrm>
          <a:prstGeom prst="down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5486400" y="5129335"/>
            <a:ext cx="2685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Negative Samples</a:t>
            </a: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1479B608-6214-3D4B-8DB3-9DE0E784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word2vec with Negative Sampling –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349116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5" name="Rechteck 34">
            <a:extLst>
              <a:ext uri="{FF2B5EF4-FFF2-40B4-BE49-F238E27FC236}">
                <a16:creationId xmlns:a16="http://schemas.microsoft.com/office/drawing/2014/main" id="{86B17CA2-2F99-7F48-B9B2-850B87D793CF}"/>
              </a:ext>
            </a:extLst>
          </p:cNvPr>
          <p:cNvSpPr/>
          <p:nvPr/>
        </p:nvSpPr>
        <p:spPr>
          <a:xfrm>
            <a:off x="76200" y="4419600"/>
            <a:ext cx="72964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Train sample: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000" i="1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, drink)</a:t>
            </a:r>
          </a:p>
        </p:txBody>
      </p:sp>
    </p:spTree>
    <p:extLst>
      <p:ext uri="{BB962C8B-B14F-4D97-AF65-F5344CB8AC3E}">
        <p14:creationId xmlns:p14="http://schemas.microsoft.com/office/powerpoint/2010/main" val="2687501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C0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Dreieck 38">
            <a:extLst>
              <a:ext uri="{FF2B5EF4-FFF2-40B4-BE49-F238E27FC236}">
                <a16:creationId xmlns:a16="http://schemas.microsoft.com/office/drawing/2014/main" id="{FE46951F-6AD7-1544-A1D6-543225916403}"/>
              </a:ext>
            </a:extLst>
          </p:cNvPr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Rechteck 34">
            <a:extLst>
              <a:ext uri="{FF2B5EF4-FFF2-40B4-BE49-F238E27FC236}">
                <a16:creationId xmlns:a16="http://schemas.microsoft.com/office/drawing/2014/main" id="{7AA38E18-813E-5249-88F9-A6CD7B10F6CE}"/>
              </a:ext>
            </a:extLst>
          </p:cNvPr>
          <p:cNvSpPr/>
          <p:nvPr/>
        </p:nvSpPr>
        <p:spPr>
          <a:xfrm>
            <a:off x="76200" y="4419600"/>
            <a:ext cx="7296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Train sample: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sz="2000" i="1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, drink)</a:t>
            </a:r>
          </a:p>
          <a:p>
            <a:pPr marL="342900" indent="-342900">
              <a:spcBef>
                <a:spcPts val="0"/>
              </a:spcBef>
              <a:buFontTx/>
              <a:buChar char="-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Sample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k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negative context words</a:t>
            </a:r>
          </a:p>
        </p:txBody>
      </p:sp>
    </p:spTree>
    <p:extLst>
      <p:ext uri="{BB962C8B-B14F-4D97-AF65-F5344CB8AC3E}">
        <p14:creationId xmlns:p14="http://schemas.microsoft.com/office/powerpoint/2010/main" val="2586503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Rechteck 47">
            <a:extLst>
              <a:ext uri="{FF2B5EF4-FFF2-40B4-BE49-F238E27FC236}">
                <a16:creationId xmlns:a16="http://schemas.microsoft.com/office/drawing/2014/main" id="{D8E74A0F-123C-2545-8B9A-D3D432D74772}"/>
              </a:ext>
            </a:extLst>
          </p:cNvPr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Dreieck 38">
            <a:extLst>
              <a:ext uri="{FF2B5EF4-FFF2-40B4-BE49-F238E27FC236}">
                <a16:creationId xmlns:a16="http://schemas.microsoft.com/office/drawing/2014/main" id="{FE46951F-6AD7-1544-A1D6-543225916403}"/>
              </a:ext>
            </a:extLst>
          </p:cNvPr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9">
            <a:extLst>
              <a:ext uri="{FF2B5EF4-FFF2-40B4-BE49-F238E27FC236}">
                <a16:creationId xmlns:a16="http://schemas.microsoft.com/office/drawing/2014/main" id="{21ECC7B3-D177-AC44-A61B-7F9AB66758BD}"/>
              </a:ext>
            </a:extLst>
          </p:cNvPr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C00000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hteck 34">
                <a:extLst>
                  <a:ext uri="{FF2B5EF4-FFF2-40B4-BE49-F238E27FC236}">
                    <a16:creationId xmlns:a16="http://schemas.microsoft.com/office/drawing/2014/main" id="{00361B6F-C362-0344-8AD7-150FCB26E396}"/>
                  </a:ext>
                </a:extLst>
              </p:cNvPr>
              <p:cNvSpPr/>
              <p:nvPr/>
            </p:nvSpPr>
            <p:spPr>
              <a:xfrm>
                <a:off x="76200" y="4419600"/>
                <a:ext cx="7296462" cy="1660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Train sample: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(</a:t>
                </a:r>
                <a:r>
                  <a:rPr lang="en-US" sz="2000" i="1" dirty="0" err="1">
                    <a:latin typeface="Helvetica" charset="0"/>
                    <a:ea typeface="Helvetica" charset="0"/>
                    <a:cs typeface="Helvetica" charset="0"/>
                  </a:rPr>
                  <a:t>Tesgüino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, drink)</a:t>
                </a:r>
              </a:p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Sample </a:t>
                </a:r>
                <a:r>
                  <a:rPr lang="en-US" sz="2000" i="1" dirty="0">
                    <a:latin typeface="Helvetica" charset="0"/>
                    <a:ea typeface="Helvetica" charset="0"/>
                    <a:cs typeface="Helvetica" charset="0"/>
                  </a:rPr>
                  <a:t>K</a:t>
                </a:r>
                <a:r>
                  <a:rPr lang="en-US" sz="2000" dirty="0">
                    <a:latin typeface="Helvetica" charset="0"/>
                    <a:ea typeface="Helvetica" charset="0"/>
                    <a:cs typeface="Helvetica" charset="0"/>
                  </a:rPr>
                  <a:t> negative context words</a:t>
                </a:r>
              </a:p>
              <a:p>
                <a:pPr marL="342900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Update vectors to </a:t>
                </a:r>
              </a:p>
              <a:p>
                <a:pPr marL="800100" lvl="1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Maximize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AT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AT" sz="20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Tesg</m:t>
                        </m:r>
                        <m:r>
                          <a:rPr lang="de-AT" sz="2000">
                            <a:latin typeface="Cambria Math" panose="02040503050406030204" pitchFamily="18" charset="0"/>
                          </a:rPr>
                          <m:t>ü</m:t>
                        </m:r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ino</m:t>
                        </m:r>
                        <m:r>
                          <a:rPr lang="de-AT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de-AT" sz="2000">
                            <a:latin typeface="Cambria Math" panose="02040503050406030204" pitchFamily="18" charset="0"/>
                          </a:rPr>
                          <m:t>drink</m:t>
                        </m:r>
                      </m:e>
                    </m:d>
                  </m:oMath>
                </a14:m>
                <a:endParaRPr lang="de-AT" sz="2000" dirty="0"/>
              </a:p>
              <a:p>
                <a:pPr marL="800100" lvl="1" indent="-342900">
                  <a:spcBef>
                    <a:spcPts val="0"/>
                  </a:spcBef>
                  <a:buFontTx/>
                  <a:buChar char="-"/>
                </a:pPr>
                <a:r>
                  <a:rPr lang="en-US" sz="2000" dirty="0"/>
                  <a:t>Minimize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𝑝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de-AT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AT" sz="2000" i="1">
                        <a:latin typeface="Cambria Math" panose="02040503050406030204" pitchFamily="18" charset="0"/>
                      </a:rPr>
                      <m:t>=1|</m:t>
                    </m:r>
                    <m:r>
                      <m:rPr>
                        <m:sty m:val="p"/>
                      </m:rPr>
                      <a:rPr lang="de-AT" sz="2000">
                        <a:latin typeface="Cambria Math" panose="02040503050406030204" pitchFamily="18" charset="0"/>
                      </a:rPr>
                      <m:t>Tesg</m:t>
                    </m:r>
                    <m:r>
                      <a:rPr lang="de-AT" sz="2000">
                        <a:latin typeface="Cambria Math" panose="02040503050406030204" pitchFamily="18" charset="0"/>
                      </a:rPr>
                      <m:t>ü</m:t>
                    </m:r>
                    <m:r>
                      <m:rPr>
                        <m:sty m:val="p"/>
                      </m:rPr>
                      <a:rPr lang="de-AT" sz="2000">
                        <a:latin typeface="Cambria Math" panose="02040503050406030204" pitchFamily="18" charset="0"/>
                      </a:rPr>
                      <m:t>ino</m:t>
                    </m:r>
                    <m:r>
                      <a:rPr lang="de-AT" sz="200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̌"/>
                        <m:ctrlPr>
                          <a:rPr lang="en-US" sz="2000" i="1">
                            <a:latin typeface="Cambria Math" panose="02040503050406030204" pitchFamily="18" charset="0"/>
                            <a:ea typeface="Helvetica" charset="0"/>
                            <a:cs typeface="Helvetica" charset="0"/>
                          </a:rPr>
                        </m:ctrlPr>
                      </m:accPr>
                      <m:e>
                        <m:r>
                          <a:rPr lang="de-AT" sz="2000" i="1">
                            <a:latin typeface="Cambria Math" charset="0"/>
                            <a:ea typeface="Helvetica" charset="0"/>
                            <a:cs typeface="Helvetica" charset="0"/>
                          </a:rPr>
                          <m:t>𝑐</m:t>
                        </m:r>
                      </m:e>
                    </m:acc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9" name="Rechteck 34">
                <a:extLst>
                  <a:ext uri="{FF2B5EF4-FFF2-40B4-BE49-F238E27FC236}">
                    <a16:creationId xmlns:a16="http://schemas.microsoft.com/office/drawing/2014/main" id="{00361B6F-C362-0344-8AD7-150FCB26E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419600"/>
                <a:ext cx="7296462" cy="1660711"/>
              </a:xfrm>
              <a:prstGeom prst="rect">
                <a:avLst/>
              </a:prstGeom>
              <a:blipFill>
                <a:blip r:embed="rId3"/>
                <a:stretch>
                  <a:fillRect l="-694" t="-2290" b="-3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Gerade Verbindung mit Pfeil 35">
            <a:extLst>
              <a:ext uri="{FF2B5EF4-FFF2-40B4-BE49-F238E27FC236}">
                <a16:creationId xmlns:a16="http://schemas.microsoft.com/office/drawing/2014/main" id="{DB8C50CE-B125-9745-8EFA-79F6C08D03FE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3795010" y="4004872"/>
            <a:ext cx="624590" cy="0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Gerade Verbindung mit Pfeil 40">
            <a:extLst>
              <a:ext uri="{FF2B5EF4-FFF2-40B4-BE49-F238E27FC236}">
                <a16:creationId xmlns:a16="http://schemas.microsoft.com/office/drawing/2014/main" id="{71633447-934D-364B-8428-6AF378870C8C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81750" y="3487533"/>
            <a:ext cx="342208" cy="333722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Gerade Verbindung mit Pfeil 2">
            <a:extLst>
              <a:ext uri="{FF2B5EF4-FFF2-40B4-BE49-F238E27FC236}">
                <a16:creationId xmlns:a16="http://schemas.microsoft.com/office/drawing/2014/main" id="{58980386-5742-154C-9C19-5AEF9CFD6D9E}"/>
              </a:ext>
            </a:extLst>
          </p:cNvPr>
          <p:cNvCxnSpPr/>
          <p:nvPr/>
        </p:nvCxnSpPr>
        <p:spPr>
          <a:xfrm flipV="1">
            <a:off x="3708815" y="3048000"/>
            <a:ext cx="253585" cy="589770"/>
          </a:xfrm>
          <a:prstGeom prst="straightConnector1">
            <a:avLst/>
          </a:prstGeom>
          <a:noFill/>
          <a:ln w="66675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Gerade Verbindung mit Pfeil 2">
            <a:extLst>
              <a:ext uri="{FF2B5EF4-FFF2-40B4-BE49-F238E27FC236}">
                <a16:creationId xmlns:a16="http://schemas.microsoft.com/office/drawing/2014/main" id="{B9B5C227-0396-5C43-BABA-39FB6D53907F}"/>
              </a:ext>
            </a:extLst>
          </p:cNvPr>
          <p:cNvCxnSpPr>
            <a:cxnSpLocks/>
          </p:cNvCxnSpPr>
          <p:nvPr/>
        </p:nvCxnSpPr>
        <p:spPr>
          <a:xfrm flipH="1">
            <a:off x="4729524" y="743033"/>
            <a:ext cx="147276" cy="352875"/>
          </a:xfrm>
          <a:prstGeom prst="straightConnector1">
            <a:avLst/>
          </a:prstGeom>
          <a:noFill/>
          <a:ln w="66675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Gerade Verbindung mit Pfeil 40">
            <a:extLst>
              <a:ext uri="{FF2B5EF4-FFF2-40B4-BE49-F238E27FC236}">
                <a16:creationId xmlns:a16="http://schemas.microsoft.com/office/drawing/2014/main" id="{E478272C-533D-0A43-90B2-790B9179B5C6}"/>
              </a:ext>
            </a:extLst>
          </p:cNvPr>
          <p:cNvCxnSpPr>
            <a:cxnSpLocks/>
          </p:cNvCxnSpPr>
          <p:nvPr/>
        </p:nvCxnSpPr>
        <p:spPr>
          <a:xfrm flipH="1" flipV="1">
            <a:off x="2133601" y="2514601"/>
            <a:ext cx="252333" cy="243615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Gerade Verbindung mit Pfeil 35">
            <a:extLst>
              <a:ext uri="{FF2B5EF4-FFF2-40B4-BE49-F238E27FC236}">
                <a16:creationId xmlns:a16="http://schemas.microsoft.com/office/drawing/2014/main" id="{820BE2D7-A3C9-8548-9A47-F80CA6D8048C}"/>
              </a:ext>
            </a:extLst>
          </p:cNvPr>
          <p:cNvCxnSpPr>
            <a:cxnSpLocks/>
          </p:cNvCxnSpPr>
          <p:nvPr/>
        </p:nvCxnSpPr>
        <p:spPr>
          <a:xfrm>
            <a:off x="5559476" y="3962400"/>
            <a:ext cx="307924" cy="0"/>
          </a:xfrm>
          <a:prstGeom prst="straightConnector1">
            <a:avLst/>
          </a:prstGeom>
          <a:noFill/>
          <a:ln w="66675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6320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idx="1"/>
          </p:nvPr>
        </p:nvSpPr>
        <p:spPr>
          <a:xfrm>
            <a:off x="156151" y="1274164"/>
            <a:ext cx="8763000" cy="4980481"/>
          </a:xfrm>
        </p:spPr>
        <p:txBody>
          <a:bodyPr>
            <a:noAutofit/>
          </a:bodyPr>
          <a:lstStyle/>
          <a:p>
            <a:r>
              <a:rPr lang="en-AU" sz="2800" dirty="0">
                <a:latin typeface="Helvetica" charset="0"/>
                <a:ea typeface="Helvetica" charset="0"/>
                <a:cs typeface="Helvetica" charset="0"/>
              </a:rPr>
              <a:t>Intrinsic </a:t>
            </a:r>
          </a:p>
          <a:p>
            <a:pPr lvl="1"/>
            <a:r>
              <a:rPr lang="en-AU" sz="2200" dirty="0">
                <a:latin typeface="Helvetica" charset="0"/>
                <a:ea typeface="Helvetica" charset="0"/>
                <a:cs typeface="Helvetica" charset="0"/>
              </a:rPr>
              <a:t>Given a list of pairs and their relatedness, judged by human, what is the correlation of similarity values, when generated by a word embedding model.</a:t>
            </a:r>
          </a:p>
          <a:p>
            <a:r>
              <a:rPr lang="en-AU" sz="2800" dirty="0">
                <a:latin typeface="Helvetica" charset="0"/>
                <a:ea typeface="Helvetica" charset="0"/>
                <a:cs typeface="Helvetica" charset="0"/>
              </a:rPr>
              <a:t>Extrinsic</a:t>
            </a:r>
          </a:p>
          <a:p>
            <a:pPr lvl="1"/>
            <a:r>
              <a:rPr lang="en-AU" sz="2200" dirty="0">
                <a:latin typeface="Helvetica" charset="0"/>
                <a:ea typeface="Helvetica" charset="0"/>
                <a:cs typeface="Helvetica" charset="0"/>
              </a:rPr>
              <a:t>The effect of using a word embedding model in another task such as sentiment analysis, document classification, document retrieval, etc..</a:t>
            </a:r>
          </a:p>
          <a:p>
            <a:pPr lvl="2"/>
            <a:endParaRPr lang="en-AU" sz="2400" dirty="0">
              <a:latin typeface="Helvetica" charset="0"/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AU" i="1" dirty="0">
                <a:latin typeface="Helvetica" charset="0"/>
                <a:ea typeface="Helvetica" charset="0"/>
                <a:cs typeface="Helvetica" charset="0"/>
              </a:rPr>
              <a:t>“In general word2vec provides a strong and consistent baseline and a good starting point for task-specific representation learning”</a:t>
            </a:r>
            <a:endParaRPr lang="en-AU" sz="28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Titel 2">
            <a:extLst>
              <a:ext uri="{FF2B5EF4-FFF2-40B4-BE49-F238E27FC236}">
                <a16:creationId xmlns:a16="http://schemas.microsoft.com/office/drawing/2014/main" id="{9B6A83AB-4FBC-7846-ABB3-A3249DB36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GB" sz="2400" dirty="0"/>
              <a:t>Word Embedding - Evaluation</a:t>
            </a:r>
          </a:p>
        </p:txBody>
      </p:sp>
    </p:spTree>
    <p:extLst>
      <p:ext uri="{BB962C8B-B14F-4D97-AF65-F5344CB8AC3E}">
        <p14:creationId xmlns:p14="http://schemas.microsoft.com/office/powerpoint/2010/main" val="7957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0AC1-4C9C-DC4B-B8A4-E76EA51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0AA3-715B-BB48-BFF6-EB4A7310D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Crash course (1)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Vector representation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Neural Networks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Word Representation Learning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Neural word representation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word2vec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50000"/>
                  </a:schemeClr>
                </a:solidFill>
              </a:rPr>
              <a:t>---Break---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/>
              <a:t>Crash course (2)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Attention Mechanism</a:t>
            </a:r>
          </a:p>
          <a:p>
            <a:r>
              <a:rPr lang="en-US" dirty="0"/>
              <a:t>Document Classification</a:t>
            </a:r>
          </a:p>
          <a:p>
            <a:r>
              <a:rPr lang="en-US" dirty="0"/>
              <a:t>Applications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2602713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D13C-1167-7C45-B51C-4509B99C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43000"/>
            <a:ext cx="8137525" cy="1373436"/>
          </a:xfrm>
        </p:spPr>
        <p:txBody>
          <a:bodyPr/>
          <a:lstStyle/>
          <a:p>
            <a:r>
              <a:rPr lang="en-US" dirty="0"/>
              <a:t>Encodes sequences of entities</a:t>
            </a:r>
          </a:p>
          <a:p>
            <a:pPr lvl="1"/>
            <a:r>
              <a:rPr lang="en-US" dirty="0"/>
              <a:t>Sequence of words</a:t>
            </a:r>
          </a:p>
          <a:p>
            <a:pPr lvl="1"/>
            <a:r>
              <a:rPr lang="en-US" dirty="0"/>
              <a:t>Time series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48D47D-286D-EC44-B10A-21203137C918}"/>
              </a:ext>
            </a:extLst>
          </p:cNvPr>
          <p:cNvGrpSpPr/>
          <p:nvPr/>
        </p:nvGrpSpPr>
        <p:grpSpPr>
          <a:xfrm>
            <a:off x="7162800" y="5486400"/>
            <a:ext cx="228600" cy="762000"/>
            <a:chOff x="3729600" y="5634000"/>
            <a:chExt cx="381000" cy="1063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6D92EC-2EA3-244B-B2A5-0DA7137DBCC2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9A7777-5F45-8642-B35C-FC39563AC52E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47134C-FCA7-4940-B276-4C7D5BB9A82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153161-765A-024E-A57E-42BA57F45AB3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/>
              <p:nvPr/>
            </p:nvSpPr>
            <p:spPr>
              <a:xfrm>
                <a:off x="6792928" y="4921926"/>
                <a:ext cx="608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928" y="4921926"/>
                <a:ext cx="608628" cy="523220"/>
              </a:xfrm>
              <a:prstGeom prst="rect">
                <a:avLst/>
              </a:prstGeom>
              <a:blipFill>
                <a:blip r:embed="rId2"/>
                <a:stretch>
                  <a:fillRect t="-21429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31DDB-61BC-E147-9954-87F1B9F7FA31}"/>
              </a:ext>
            </a:extLst>
          </p:cNvPr>
          <p:cNvSpPr/>
          <p:nvPr/>
        </p:nvSpPr>
        <p:spPr bwMode="auto">
          <a:xfrm>
            <a:off x="6874641" y="3996831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RNN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EFA038-451D-E846-A672-FD10CCDDEE2E}"/>
              </a:ext>
            </a:extLst>
          </p:cNvPr>
          <p:cNvCxnSpPr>
            <a:cxnSpLocks/>
            <a:stCxn id="10" idx="3"/>
            <a:endCxn id="10" idx="1"/>
          </p:cNvCxnSpPr>
          <p:nvPr/>
        </p:nvCxnSpPr>
        <p:spPr bwMode="auto">
          <a:xfrm flipH="1">
            <a:off x="6874641" y="4393957"/>
            <a:ext cx="807995" cy="12700"/>
          </a:xfrm>
          <a:prstGeom prst="bentConnector5">
            <a:avLst>
              <a:gd name="adj1" fmla="val -28292"/>
              <a:gd name="adj2" fmla="val -4987780"/>
              <a:gd name="adj3" fmla="val 128292"/>
            </a:avLst>
          </a:prstGeom>
          <a:ln w="41275" cmpd="dbl">
            <a:solidFill>
              <a:srgbClr val="003399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9A1F2-CBA2-0847-8199-B8AB3B148FFC}"/>
              </a:ext>
            </a:extLst>
          </p:cNvPr>
          <p:cNvCxnSpPr>
            <a:stCxn id="10" idx="0"/>
          </p:cNvCxnSpPr>
          <p:nvPr/>
        </p:nvCxnSpPr>
        <p:spPr bwMode="auto">
          <a:xfrm flipH="1" flipV="1">
            <a:off x="7278638" y="3403106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246934-D7BE-3747-9C87-65CE963933EA}"/>
              </a:ext>
            </a:extLst>
          </p:cNvPr>
          <p:cNvCxnSpPr/>
          <p:nvPr/>
        </p:nvCxnSpPr>
        <p:spPr bwMode="auto">
          <a:xfrm flipH="1" flipV="1">
            <a:off x="7280050" y="4796262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/>
              <p:nvPr/>
            </p:nvSpPr>
            <p:spPr>
              <a:xfrm>
                <a:off x="6621134" y="2678354"/>
                <a:ext cx="62017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134" y="2678354"/>
                <a:ext cx="620170" cy="586892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/>
              <p:nvPr/>
            </p:nvSpPr>
            <p:spPr>
              <a:xfrm>
                <a:off x="5733207" y="3699968"/>
                <a:ext cx="963212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𝑡</m:t>
                          </m:r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07" y="3699968"/>
                <a:ext cx="963212" cy="586892"/>
              </a:xfrm>
              <a:prstGeom prst="rect">
                <a:avLst/>
              </a:prstGeom>
              <a:blipFill>
                <a:blip r:embed="rId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444AB-5834-AC43-8AEC-54E8322F0DF8}"/>
              </a:ext>
            </a:extLst>
          </p:cNvPr>
          <p:cNvGrpSpPr/>
          <p:nvPr/>
        </p:nvGrpSpPr>
        <p:grpSpPr>
          <a:xfrm>
            <a:off x="7181007" y="2590800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8609C6-2DCE-1D48-A02F-8E771AE8E50D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D14F6D-6FFE-E348-9B5E-E54391CC36F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C54DA0-4081-DE4F-923F-5444148FAF1C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01A1CB-B1BD-9747-808D-22A92689E9CA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B314EA-E363-8744-ABF6-E5D022310986}"/>
              </a:ext>
            </a:extLst>
          </p:cNvPr>
          <p:cNvGrpSpPr/>
          <p:nvPr/>
        </p:nvGrpSpPr>
        <p:grpSpPr>
          <a:xfrm>
            <a:off x="5486400" y="3678237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17FC11B-84FE-5F46-B2A3-633730341D93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B04019E-E29B-0F48-8FED-310B8F72DFFD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8D05F87-E194-FD40-82C9-BE9561D89E7E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48BE223-C84F-1C49-A6C6-0C081A99C933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8BCB2447-073D-DB4A-A866-BFB4284591A2}"/>
              </a:ext>
            </a:extLst>
          </p:cNvPr>
          <p:cNvSpPr txBox="1">
            <a:spLocks/>
          </p:cNvSpPr>
          <p:nvPr/>
        </p:nvSpPr>
        <p:spPr bwMode="auto">
          <a:xfrm>
            <a:off x="625475" y="2568327"/>
            <a:ext cx="4525513" cy="3188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The output in every step uses the output of the previous step</a:t>
            </a:r>
          </a:p>
          <a:p>
            <a:r>
              <a:rPr lang="en-US" kern="0" dirty="0"/>
              <a:t>It carries </a:t>
            </a:r>
            <a:r>
              <a:rPr lang="en-US" kern="0" dirty="0">
                <a:solidFill>
                  <a:srgbClr val="C00000"/>
                </a:solidFill>
              </a:rPr>
              <a:t>a memory of past entities</a:t>
            </a:r>
          </a:p>
        </p:txBody>
      </p:sp>
    </p:spTree>
    <p:extLst>
      <p:ext uri="{BB962C8B-B14F-4D97-AF65-F5344CB8AC3E}">
        <p14:creationId xmlns:p14="http://schemas.microsoft.com/office/powerpoint/2010/main" val="212202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48D47D-286D-EC44-B10A-21203137C918}"/>
              </a:ext>
            </a:extLst>
          </p:cNvPr>
          <p:cNvGrpSpPr/>
          <p:nvPr/>
        </p:nvGrpSpPr>
        <p:grpSpPr>
          <a:xfrm>
            <a:off x="1572412" y="4566276"/>
            <a:ext cx="228600" cy="762000"/>
            <a:chOff x="3729600" y="5634000"/>
            <a:chExt cx="381000" cy="1063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6D92EC-2EA3-244B-B2A5-0DA7137DBCC2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9A7777-5F45-8642-B35C-FC39563AC52E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47134C-FCA7-4940-B276-4C7D5BB9A82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153161-765A-024E-A57E-42BA57F45AB3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/>
              <p:nvPr/>
            </p:nvSpPr>
            <p:spPr>
              <a:xfrm>
                <a:off x="1184333" y="4001802"/>
                <a:ext cx="638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333" y="4001802"/>
                <a:ext cx="638445" cy="523220"/>
              </a:xfrm>
              <a:prstGeom prst="rect">
                <a:avLst/>
              </a:prstGeom>
              <a:blipFill>
                <a:blip r:embed="rId2"/>
                <a:stretch>
                  <a:fillRect t="-190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31DDB-61BC-E147-9954-87F1B9F7FA31}"/>
              </a:ext>
            </a:extLst>
          </p:cNvPr>
          <p:cNvSpPr/>
          <p:nvPr/>
        </p:nvSpPr>
        <p:spPr bwMode="auto">
          <a:xfrm>
            <a:off x="1266046" y="3076707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RNN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8EFA038-451D-E846-A672-FD10CCDDEE2E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 bwMode="auto">
          <a:xfrm>
            <a:off x="2074041" y="3473833"/>
            <a:ext cx="529571" cy="5031"/>
          </a:xfrm>
          <a:prstGeom prst="bentConnector3">
            <a:avLst>
              <a:gd name="adj1" fmla="val 50000"/>
            </a:avLst>
          </a:prstGeom>
          <a:ln w="41275" cmpd="sng">
            <a:solidFill>
              <a:srgbClr val="003399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9A1F2-CBA2-0847-8199-B8AB3B148FFC}"/>
              </a:ext>
            </a:extLst>
          </p:cNvPr>
          <p:cNvCxnSpPr>
            <a:stCxn id="10" idx="0"/>
          </p:cNvCxnSpPr>
          <p:nvPr/>
        </p:nvCxnSpPr>
        <p:spPr bwMode="auto">
          <a:xfrm flipH="1" flipV="1">
            <a:off x="1670043" y="2482982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246934-D7BE-3747-9C87-65CE963933EA}"/>
              </a:ext>
            </a:extLst>
          </p:cNvPr>
          <p:cNvCxnSpPr/>
          <p:nvPr/>
        </p:nvCxnSpPr>
        <p:spPr bwMode="auto">
          <a:xfrm flipH="1" flipV="1">
            <a:off x="1671455" y="3876138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/>
              <p:nvPr/>
            </p:nvSpPr>
            <p:spPr>
              <a:xfrm>
                <a:off x="1012539" y="1758230"/>
                <a:ext cx="641714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39" y="1758230"/>
                <a:ext cx="641714" cy="586892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444AB-5834-AC43-8AEC-54E8322F0DF8}"/>
              </a:ext>
            </a:extLst>
          </p:cNvPr>
          <p:cNvGrpSpPr/>
          <p:nvPr/>
        </p:nvGrpSpPr>
        <p:grpSpPr>
          <a:xfrm>
            <a:off x="1572412" y="1670676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8609C6-2DCE-1D48-A02F-8E771AE8E50D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D14F6D-6FFE-E348-9B5E-E54391CC36F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C54DA0-4081-DE4F-923F-5444148FAF1C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01A1CB-B1BD-9747-808D-22A92689E9CA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2F2BAC-65FC-BF44-BCD9-CB5E872C4E91}"/>
              </a:ext>
            </a:extLst>
          </p:cNvPr>
          <p:cNvSpPr/>
          <p:nvPr/>
        </p:nvSpPr>
        <p:spPr bwMode="auto">
          <a:xfrm>
            <a:off x="2603612" y="3081738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RNN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3F2BC3-F6CC-AE4B-9766-16E84600D1D2}"/>
              </a:ext>
            </a:extLst>
          </p:cNvPr>
          <p:cNvCxnSpPr/>
          <p:nvPr/>
        </p:nvCxnSpPr>
        <p:spPr bwMode="auto">
          <a:xfrm flipH="1" flipV="1">
            <a:off x="2971800" y="2478494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EEB182-BB46-9948-9F22-5EE22A2BA044}"/>
                  </a:ext>
                </a:extLst>
              </p:cNvPr>
              <p:cNvSpPr/>
              <p:nvPr/>
            </p:nvSpPr>
            <p:spPr>
              <a:xfrm>
                <a:off x="2314296" y="1753742"/>
                <a:ext cx="649985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7EEB182-BB46-9948-9F22-5EE22A2BA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96" y="1753742"/>
                <a:ext cx="649985" cy="586892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56A169A5-195F-5F44-A338-D543A24E6E9E}"/>
              </a:ext>
            </a:extLst>
          </p:cNvPr>
          <p:cNvGrpSpPr/>
          <p:nvPr/>
        </p:nvGrpSpPr>
        <p:grpSpPr>
          <a:xfrm>
            <a:off x="2874169" y="1666188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268F62D-E0BD-9145-8A94-28A26C87D72C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ECFD0D0-ED27-6F49-B2E6-88AA8524F0C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16CCDC2-A2DC-E04C-AC64-089F1FA21C87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46087E3-F456-1C47-B3BB-3E11270848E5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82308E-FDDC-774A-BA8B-E7B8EC406101}"/>
              </a:ext>
            </a:extLst>
          </p:cNvPr>
          <p:cNvGrpSpPr/>
          <p:nvPr/>
        </p:nvGrpSpPr>
        <p:grpSpPr>
          <a:xfrm>
            <a:off x="2899549" y="4567513"/>
            <a:ext cx="228600" cy="762000"/>
            <a:chOff x="3729600" y="5634000"/>
            <a:chExt cx="381000" cy="106351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D29436C-200E-8042-A3DF-5C6BB19A0434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B4B0871-8818-ED45-969D-40AFC96D6D78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C7D9C4C-D4FF-2E4C-9872-03F63D700F5D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E21A062-7B7B-A241-BC56-57726B87E210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6608877-E1C6-844C-A03D-D72E171F3A08}"/>
                  </a:ext>
                </a:extLst>
              </p:cNvPr>
              <p:cNvSpPr/>
              <p:nvPr/>
            </p:nvSpPr>
            <p:spPr>
              <a:xfrm>
                <a:off x="2511470" y="4003039"/>
                <a:ext cx="638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6608877-E1C6-844C-A03D-D72E171F3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470" y="4003039"/>
                <a:ext cx="638445" cy="523220"/>
              </a:xfrm>
              <a:prstGeom prst="rect">
                <a:avLst/>
              </a:prstGeom>
              <a:blipFill>
                <a:blip r:embed="rId5"/>
                <a:stretch>
                  <a:fillRect t="-190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087AB6C-A9A9-6F44-88AC-2FDB7A7D5F1C}"/>
              </a:ext>
            </a:extLst>
          </p:cNvPr>
          <p:cNvCxnSpPr/>
          <p:nvPr/>
        </p:nvCxnSpPr>
        <p:spPr bwMode="auto">
          <a:xfrm flipH="1" flipV="1">
            <a:off x="2998592" y="3877375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DEABE0-8F67-7144-BDB5-6B400C43E733}"/>
                  </a:ext>
                </a:extLst>
              </p:cNvPr>
              <p:cNvSpPr/>
              <p:nvPr/>
            </p:nvSpPr>
            <p:spPr>
              <a:xfrm>
                <a:off x="34486" y="1775308"/>
                <a:ext cx="649985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ADEABE0-8F67-7144-BDB5-6B400C43E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6" y="1775308"/>
                <a:ext cx="649985" cy="586892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95674F5B-2DEC-8449-B813-B4C25CF16A3D}"/>
              </a:ext>
            </a:extLst>
          </p:cNvPr>
          <p:cNvGrpSpPr/>
          <p:nvPr/>
        </p:nvGrpSpPr>
        <p:grpSpPr>
          <a:xfrm>
            <a:off x="599845" y="1720981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D799860-5F35-0F4F-A726-5E2FF30DBAAB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FE66EAF-386E-2F48-8B0E-49801A4DE03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3B846EC-84C9-3C46-B83A-4AD4D42AC684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1A20A92-7A73-5147-905C-3CC00D647F52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18ACA045-7A94-D644-9704-BD1407B7334B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 rot="16200000" flipH="1">
            <a:off x="521719" y="2729505"/>
            <a:ext cx="909767" cy="578887"/>
          </a:xfrm>
          <a:prstGeom prst="bentConnector2">
            <a:avLst/>
          </a:prstGeom>
          <a:ln w="41275" cmpd="sng">
            <a:solidFill>
              <a:srgbClr val="003399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3C74DEE3-A009-9F4C-A0E3-9E44900FEE84}"/>
              </a:ext>
            </a:extLst>
          </p:cNvPr>
          <p:cNvCxnSpPr>
            <a:cxnSpLocks/>
            <a:endCxn id="76" idx="1"/>
          </p:cNvCxnSpPr>
          <p:nvPr/>
        </p:nvCxnSpPr>
        <p:spPr bwMode="auto">
          <a:xfrm flipV="1">
            <a:off x="3411609" y="3489076"/>
            <a:ext cx="511153" cy="3"/>
          </a:xfrm>
          <a:prstGeom prst="bentConnector3">
            <a:avLst>
              <a:gd name="adj1" fmla="val 50000"/>
            </a:avLst>
          </a:prstGeom>
          <a:ln w="41275" cmpd="sng">
            <a:solidFill>
              <a:srgbClr val="003399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528BDFB-BA0A-8A4D-BAB4-C32EB77243D5}"/>
              </a:ext>
            </a:extLst>
          </p:cNvPr>
          <p:cNvSpPr/>
          <p:nvPr/>
        </p:nvSpPr>
        <p:spPr bwMode="auto">
          <a:xfrm>
            <a:off x="3922762" y="3091950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RNN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1C3856-C018-8840-B3C3-536C181FEFD6}"/>
              </a:ext>
            </a:extLst>
          </p:cNvPr>
          <p:cNvCxnSpPr/>
          <p:nvPr/>
        </p:nvCxnSpPr>
        <p:spPr bwMode="auto">
          <a:xfrm flipH="1" flipV="1">
            <a:off x="4317742" y="2488706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2BD960A-6077-004F-BAAC-D61F0D5FA4ED}"/>
                  </a:ext>
                </a:extLst>
              </p:cNvPr>
              <p:cNvSpPr/>
              <p:nvPr/>
            </p:nvSpPr>
            <p:spPr>
              <a:xfrm>
                <a:off x="3633446" y="1763954"/>
                <a:ext cx="649985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2BD960A-6077-004F-BAAC-D61F0D5FA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446" y="1763954"/>
                <a:ext cx="649985" cy="586892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F608F1BA-2980-5C41-8852-031CD6E507EF}"/>
              </a:ext>
            </a:extLst>
          </p:cNvPr>
          <p:cNvGrpSpPr/>
          <p:nvPr/>
        </p:nvGrpSpPr>
        <p:grpSpPr>
          <a:xfrm>
            <a:off x="4193319" y="1676400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CAEDE31-88F6-A047-82F6-100F55ADB45A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76F3232-2C7C-7F40-98A8-0D48CEB18B36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857F728-68B4-9C4E-A04C-0841E86B6B3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4152426-D3CD-DD4E-AF57-D7807E21C533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F3FC609-B924-C646-ADC1-350F5C4D02F7}"/>
              </a:ext>
            </a:extLst>
          </p:cNvPr>
          <p:cNvGrpSpPr/>
          <p:nvPr/>
        </p:nvGrpSpPr>
        <p:grpSpPr>
          <a:xfrm>
            <a:off x="4218699" y="4577725"/>
            <a:ext cx="228600" cy="762000"/>
            <a:chOff x="3729600" y="5634000"/>
            <a:chExt cx="381000" cy="1063518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3931C93-D6B5-CC4E-AA3E-F341F4FC3446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D061F60-9F01-0442-93BC-7F8B7EE5810E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9D612BA-DA75-8149-8BBC-B07995C4411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BFFE159-271B-DB45-88A7-B3BD1E45EE4C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CA7E56D-D03E-7F4B-94D3-0B8A811FA0D0}"/>
                  </a:ext>
                </a:extLst>
              </p:cNvPr>
              <p:cNvSpPr/>
              <p:nvPr/>
            </p:nvSpPr>
            <p:spPr>
              <a:xfrm>
                <a:off x="3830620" y="4013251"/>
                <a:ext cx="6384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CA7E56D-D03E-7F4B-94D3-0B8A811FA0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620" y="4013251"/>
                <a:ext cx="638445" cy="523220"/>
              </a:xfrm>
              <a:prstGeom prst="rect">
                <a:avLst/>
              </a:prstGeom>
              <a:blipFill>
                <a:blip r:embed="rId8"/>
                <a:stretch>
                  <a:fillRect t="-19048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595B7F6-2F9C-8245-A7DF-88BD13B41AC1}"/>
              </a:ext>
            </a:extLst>
          </p:cNvPr>
          <p:cNvCxnSpPr/>
          <p:nvPr/>
        </p:nvCxnSpPr>
        <p:spPr bwMode="auto">
          <a:xfrm flipH="1" flipV="1">
            <a:off x="4317742" y="3887587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9BAAA629-E8FE-BC47-9594-2D02CF31F25B}"/>
              </a:ext>
            </a:extLst>
          </p:cNvPr>
          <p:cNvCxnSpPr>
            <a:cxnSpLocks/>
            <a:endCxn id="92" idx="1"/>
          </p:cNvCxnSpPr>
          <p:nvPr/>
        </p:nvCxnSpPr>
        <p:spPr bwMode="auto">
          <a:xfrm>
            <a:off x="6324600" y="3489076"/>
            <a:ext cx="646162" cy="12700"/>
          </a:xfrm>
          <a:prstGeom prst="bentConnector3">
            <a:avLst>
              <a:gd name="adj1" fmla="val 50000"/>
            </a:avLst>
          </a:prstGeom>
          <a:ln w="41275" cmpd="sng">
            <a:solidFill>
              <a:srgbClr val="003399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2910F83-71E0-5342-B71F-106D0B7977BC}"/>
              </a:ext>
            </a:extLst>
          </p:cNvPr>
          <p:cNvSpPr/>
          <p:nvPr/>
        </p:nvSpPr>
        <p:spPr bwMode="auto">
          <a:xfrm>
            <a:off x="6970762" y="3091950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RNN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43A3673-4123-6941-BEC9-A5FDC74815E0}"/>
              </a:ext>
            </a:extLst>
          </p:cNvPr>
          <p:cNvCxnSpPr/>
          <p:nvPr/>
        </p:nvCxnSpPr>
        <p:spPr bwMode="auto">
          <a:xfrm flipH="1" flipV="1">
            <a:off x="7338950" y="2488706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FD6F97A-D06E-C147-9CEC-6E5502EDC2B8}"/>
                  </a:ext>
                </a:extLst>
              </p:cNvPr>
              <p:cNvSpPr/>
              <p:nvPr/>
            </p:nvSpPr>
            <p:spPr>
              <a:xfrm>
                <a:off x="6681446" y="1763954"/>
                <a:ext cx="672107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FD6F97A-D06E-C147-9CEC-6E5502EDC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446" y="1763954"/>
                <a:ext cx="672107" cy="5868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57A6F6F-08A5-BD43-9955-4F10A5AA8A56}"/>
              </a:ext>
            </a:extLst>
          </p:cNvPr>
          <p:cNvGrpSpPr/>
          <p:nvPr/>
        </p:nvGrpSpPr>
        <p:grpSpPr>
          <a:xfrm>
            <a:off x="7241319" y="1676400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8E5C622-ABBF-2148-97C7-92905C5ACD8D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66F5A8F-C7FF-9546-82DD-8ABDCD4B2542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C03B50D-343D-9A4B-926F-7C24AF577816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A364F36-1894-8B40-90D4-555D520765BF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420DA26-3772-2547-8E50-DF56AC64FAC0}"/>
              </a:ext>
            </a:extLst>
          </p:cNvPr>
          <p:cNvGrpSpPr/>
          <p:nvPr/>
        </p:nvGrpSpPr>
        <p:grpSpPr>
          <a:xfrm>
            <a:off x="7266699" y="4577725"/>
            <a:ext cx="228600" cy="762000"/>
            <a:chOff x="3729600" y="5634000"/>
            <a:chExt cx="381000" cy="106351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4B65F96-AFB7-C543-9B5A-B239A9CA9FD0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5D56F954-A535-4142-9DD6-00CB117C1581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D8BEE6EE-27B3-C644-8D38-D48573028156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9FAB42D-212C-1E46-8237-7E028C5FC61A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5CE305B-8656-9246-A5A1-BDA8BF12592F}"/>
                  </a:ext>
                </a:extLst>
              </p:cNvPr>
              <p:cNvSpPr/>
              <p:nvPr/>
            </p:nvSpPr>
            <p:spPr>
              <a:xfrm>
                <a:off x="6807035" y="4013251"/>
                <a:ext cx="660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5CE305B-8656-9246-A5A1-BDA8BF125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7035" y="4013251"/>
                <a:ext cx="660565" cy="523220"/>
              </a:xfrm>
              <a:prstGeom prst="rect">
                <a:avLst/>
              </a:prstGeom>
              <a:blipFill>
                <a:blip r:embed="rId10"/>
                <a:stretch>
                  <a:fillRect t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502CD9F-7826-5F44-8297-9F7726514BEB}"/>
              </a:ext>
            </a:extLst>
          </p:cNvPr>
          <p:cNvCxnSpPr/>
          <p:nvPr/>
        </p:nvCxnSpPr>
        <p:spPr bwMode="auto">
          <a:xfrm flipH="1" flipV="1">
            <a:off x="7365742" y="3887587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286F27E-B319-AD4C-97EE-46BEC96CE128}"/>
              </a:ext>
            </a:extLst>
          </p:cNvPr>
          <p:cNvSpPr/>
          <p:nvPr/>
        </p:nvSpPr>
        <p:spPr>
          <a:xfrm>
            <a:off x="5424765" y="3048000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106C2C2-CEDB-E34F-BDA9-C11A375B998B}"/>
                  </a:ext>
                </a:extLst>
              </p:cNvPr>
              <p:cNvSpPr/>
              <p:nvPr/>
            </p:nvSpPr>
            <p:spPr>
              <a:xfrm>
                <a:off x="6033493" y="2308708"/>
                <a:ext cx="101515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r>
                                <a:rPr lang="de-AT" sz="28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𝑛</m:t>
                          </m:r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2106C2C2-CEDB-E34F-BDA9-C11A375B99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493" y="2308708"/>
                <a:ext cx="1015150" cy="586892"/>
              </a:xfrm>
              <a:prstGeom prst="rect">
                <a:avLst/>
              </a:prstGeom>
              <a:blipFill>
                <a:blip r:embed="rId11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BECA1C-2953-6E44-A930-599F065CE78E}"/>
              </a:ext>
            </a:extLst>
          </p:cNvPr>
          <p:cNvCxnSpPr/>
          <p:nvPr/>
        </p:nvCxnSpPr>
        <p:spPr bwMode="auto">
          <a:xfrm>
            <a:off x="6807035" y="1448189"/>
            <a:ext cx="367197" cy="152400"/>
          </a:xfrm>
          <a:prstGeom prst="straightConnector1">
            <a:avLst/>
          </a:prstGeom>
          <a:ln w="53975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EC7402D-0C1B-7340-ACDB-8C1C86D23499}"/>
              </a:ext>
            </a:extLst>
          </p:cNvPr>
          <p:cNvSpPr/>
          <p:nvPr/>
        </p:nvSpPr>
        <p:spPr>
          <a:xfrm>
            <a:off x="5486400" y="1044206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sentence embedding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C18FBFA-3668-9A4E-A2A9-86C2A2C150C1}"/>
              </a:ext>
            </a:extLst>
          </p:cNvPr>
          <p:cNvSpPr/>
          <p:nvPr/>
        </p:nvSpPr>
        <p:spPr>
          <a:xfrm>
            <a:off x="973688" y="5569280"/>
            <a:ext cx="7484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  The     quick     brown   </a:t>
            </a:r>
            <a:r>
              <a:rPr lang="en-US" sz="105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fox jumps over the lazy    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dog</a:t>
            </a:r>
          </a:p>
        </p:txBody>
      </p: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FED4CC5F-3E4C-6B4F-82AD-FC165ED34FCA}"/>
              </a:ext>
            </a:extLst>
          </p:cNvPr>
          <p:cNvCxnSpPr>
            <a:cxnSpLocks/>
            <a:stCxn id="76" idx="3"/>
          </p:cNvCxnSpPr>
          <p:nvPr/>
        </p:nvCxnSpPr>
        <p:spPr bwMode="auto">
          <a:xfrm flipV="1">
            <a:off x="4730757" y="3473832"/>
            <a:ext cx="450843" cy="15244"/>
          </a:xfrm>
          <a:prstGeom prst="bentConnector3">
            <a:avLst>
              <a:gd name="adj1" fmla="val 50000"/>
            </a:avLst>
          </a:prstGeom>
          <a:ln w="41275" cmpd="sng">
            <a:solidFill>
              <a:srgbClr val="003399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6C8B6D3-E482-E245-B930-DA665C1176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7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9" grpId="0"/>
      <p:bldP spid="32" grpId="0" animBg="1"/>
      <p:bldP spid="34" grpId="0"/>
      <p:bldP spid="50" grpId="0"/>
      <p:bldP spid="52" grpId="0"/>
      <p:bldP spid="76" grpId="0" animBg="1"/>
      <p:bldP spid="78" grpId="0"/>
      <p:bldP spid="89" grpId="0"/>
      <p:bldP spid="92" grpId="0" animBg="1"/>
      <p:bldP spid="94" grpId="0"/>
      <p:bldP spid="105" grpId="0"/>
      <p:bldP spid="23" grpId="0"/>
      <p:bldP spid="107" grpId="0"/>
      <p:bldP spid="2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D13C-1167-7C45-B51C-4509B99C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43000"/>
            <a:ext cx="8137525" cy="5181600"/>
          </a:xfrm>
        </p:spPr>
        <p:txBody>
          <a:bodyPr/>
          <a:lstStyle/>
          <a:p>
            <a:r>
              <a:rPr lang="en-US" dirty="0"/>
              <a:t>Various types</a:t>
            </a:r>
          </a:p>
          <a:p>
            <a:pPr lvl="1"/>
            <a:r>
              <a:rPr lang="en-US" dirty="0"/>
              <a:t>Standard (Elman) RNN</a:t>
            </a:r>
          </a:p>
          <a:p>
            <a:pPr lvl="1"/>
            <a:r>
              <a:rPr lang="en-US" dirty="0"/>
              <a:t>Long Short Term Memory (LSTM)</a:t>
            </a:r>
          </a:p>
          <a:p>
            <a:pPr lvl="1"/>
            <a:r>
              <a:rPr lang="en-US" dirty="0"/>
              <a:t>Gated Recurrent Unit (GRU)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54B60-6465-D34B-A627-30663E9238AF}"/>
              </a:ext>
            </a:extLst>
          </p:cNvPr>
          <p:cNvGrpSpPr/>
          <p:nvPr/>
        </p:nvGrpSpPr>
        <p:grpSpPr>
          <a:xfrm>
            <a:off x="5867400" y="5195989"/>
            <a:ext cx="234000" cy="630000"/>
            <a:chOff x="3729600" y="5634000"/>
            <a:chExt cx="381000" cy="106351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A0269A-CE00-3949-A70F-C664114CDE1F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0D8872E-A5D2-CD46-8208-B016565BA90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E3AED2-479D-F84A-9C40-AE5AD8829900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A955F5-D106-CA41-A50D-18CAD0F008ED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B046D10-3BB4-6A45-9EC7-E766711AC70D}"/>
              </a:ext>
            </a:extLst>
          </p:cNvPr>
          <p:cNvSpPr/>
          <p:nvPr/>
        </p:nvSpPr>
        <p:spPr bwMode="auto">
          <a:xfrm>
            <a:off x="5580403" y="4129189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Bi-RNN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595E94-69C2-4840-B89D-88D1730BE22D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 bwMode="auto">
          <a:xfrm flipV="1">
            <a:off x="5984401" y="3830400"/>
            <a:ext cx="9055" cy="29878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B06A47-0299-CF44-A56A-713C45B68798}"/>
              </a:ext>
            </a:extLst>
          </p:cNvPr>
          <p:cNvCxnSpPr>
            <a:cxnSpLocks/>
            <a:endCxn id="9" idx="2"/>
          </p:cNvCxnSpPr>
          <p:nvPr/>
        </p:nvCxnSpPr>
        <p:spPr bwMode="auto">
          <a:xfrm flipV="1">
            <a:off x="5984400" y="4923440"/>
            <a:ext cx="1" cy="23689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7EA671-A2CF-5B47-85CC-3CFD8164CA92}"/>
              </a:ext>
            </a:extLst>
          </p:cNvPr>
          <p:cNvGrpSpPr/>
          <p:nvPr/>
        </p:nvGrpSpPr>
        <p:grpSpPr>
          <a:xfrm>
            <a:off x="5879156" y="3200400"/>
            <a:ext cx="228600" cy="630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562EA7-07F0-CE44-B677-32835DFA6EFE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A874198-853F-3149-81AF-FEEA4BBB9467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36DFD90-D6DF-1F47-BEB6-C9132B5B8920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AFD3BDF-75CE-7342-AA3D-4487ECFB403D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5BB1DB-463D-394F-860F-1BA3DBEFA54B}"/>
              </a:ext>
            </a:extLst>
          </p:cNvPr>
          <p:cNvGrpSpPr/>
          <p:nvPr/>
        </p:nvGrpSpPr>
        <p:grpSpPr>
          <a:xfrm>
            <a:off x="6950176" y="5210378"/>
            <a:ext cx="234000" cy="630000"/>
            <a:chOff x="3729600" y="5634000"/>
            <a:chExt cx="381000" cy="10635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062C0B-410E-1A44-A64D-EEFF3BB85F24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E1DA027-B106-3441-96A5-645CBDA03A4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3BDB44-CFDA-A742-82FA-1445B6B74FB2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57C139B-E518-D44D-A20F-04CAED69AE4E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9D863BD-F0F4-F943-8048-D131E730D494}"/>
              </a:ext>
            </a:extLst>
          </p:cNvPr>
          <p:cNvSpPr/>
          <p:nvPr/>
        </p:nvSpPr>
        <p:spPr bwMode="auto">
          <a:xfrm>
            <a:off x="6663179" y="4143578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Bi-RNN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47FEA3-CFCD-7A43-9F03-2B879FDC0BC2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 bwMode="auto">
          <a:xfrm flipV="1">
            <a:off x="7067177" y="3844789"/>
            <a:ext cx="9055" cy="29878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F17229-A469-274F-BA13-673859C934C4}"/>
              </a:ext>
            </a:extLst>
          </p:cNvPr>
          <p:cNvCxnSpPr>
            <a:cxnSpLocks/>
            <a:endCxn id="22" idx="2"/>
          </p:cNvCxnSpPr>
          <p:nvPr/>
        </p:nvCxnSpPr>
        <p:spPr bwMode="auto">
          <a:xfrm flipV="1">
            <a:off x="7067176" y="4937829"/>
            <a:ext cx="1" cy="23689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22C9174-9389-184F-AE43-A956A8DB2053}"/>
              </a:ext>
            </a:extLst>
          </p:cNvPr>
          <p:cNvGrpSpPr/>
          <p:nvPr/>
        </p:nvGrpSpPr>
        <p:grpSpPr>
          <a:xfrm>
            <a:off x="6961932" y="3214789"/>
            <a:ext cx="228600" cy="630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183A399-EDC1-7F43-A7C2-D94BB0BE1624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5833E13-C8D0-4E44-86CE-F46B5F9C9EEB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664DF76-E045-5440-AE30-98879022C84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F8439F-AD1D-E84A-8782-3AF22120B186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DD3311-D890-AE40-AEB8-28CDD58FD939}"/>
              </a:ext>
            </a:extLst>
          </p:cNvPr>
          <p:cNvCxnSpPr>
            <a:cxnSpLocks/>
          </p:cNvCxnSpPr>
          <p:nvPr/>
        </p:nvCxnSpPr>
        <p:spPr bwMode="auto">
          <a:xfrm>
            <a:off x="7471174" y="4616904"/>
            <a:ext cx="274781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AF1F3D-9E86-014E-99B9-01B90AD0DA33}"/>
              </a:ext>
            </a:extLst>
          </p:cNvPr>
          <p:cNvGrpSpPr/>
          <p:nvPr/>
        </p:nvGrpSpPr>
        <p:grpSpPr>
          <a:xfrm>
            <a:off x="8016976" y="5210378"/>
            <a:ext cx="234000" cy="630000"/>
            <a:chOff x="3729600" y="5634000"/>
            <a:chExt cx="381000" cy="106351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698ECE-19B5-7447-8D9F-00074565F48A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EB32846-0AAE-1243-81AE-39851B5655A9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F284C74-DFA4-D346-BB11-9C8B57FF4EB6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9D485F0-D8A7-8242-9FD2-307146AA62FB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F6F31AE-75D8-8445-82F7-C491C86826EC}"/>
              </a:ext>
            </a:extLst>
          </p:cNvPr>
          <p:cNvSpPr/>
          <p:nvPr/>
        </p:nvSpPr>
        <p:spPr bwMode="auto">
          <a:xfrm>
            <a:off x="7729979" y="4143578"/>
            <a:ext cx="807995" cy="79425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/>
              <a:t>Bi-RNN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E3D8F3-039A-2948-A168-83513B42B21B}"/>
              </a:ext>
            </a:extLst>
          </p:cNvPr>
          <p:cNvCxnSpPr>
            <a:cxnSpLocks/>
            <a:stCxn id="36" idx="0"/>
            <a:endCxn id="40" idx="2"/>
          </p:cNvCxnSpPr>
          <p:nvPr/>
        </p:nvCxnSpPr>
        <p:spPr bwMode="auto">
          <a:xfrm flipV="1">
            <a:off x="8133977" y="3844789"/>
            <a:ext cx="9055" cy="29878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2433C2-FEDE-A248-BD38-744230900A45}"/>
              </a:ext>
            </a:extLst>
          </p:cNvPr>
          <p:cNvCxnSpPr>
            <a:cxnSpLocks/>
            <a:endCxn id="36" idx="2"/>
          </p:cNvCxnSpPr>
          <p:nvPr/>
        </p:nvCxnSpPr>
        <p:spPr bwMode="auto">
          <a:xfrm flipV="1">
            <a:off x="8133976" y="4937829"/>
            <a:ext cx="1" cy="23689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FB3A689-848B-4746-AD70-48C88FFD6CA1}"/>
              </a:ext>
            </a:extLst>
          </p:cNvPr>
          <p:cNvGrpSpPr/>
          <p:nvPr/>
        </p:nvGrpSpPr>
        <p:grpSpPr>
          <a:xfrm>
            <a:off x="8028732" y="3214789"/>
            <a:ext cx="228600" cy="630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D7257B-67AF-6744-BAD7-3883BEA82852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3225D61-3D62-1049-86FC-63740207277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3A7722D-A6E2-4D48-99C8-9F87E156C535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C760F89-1F6A-224E-9656-DEDF39A1097B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62297A-1028-B241-A6EE-2E375331462C}"/>
              </a:ext>
            </a:extLst>
          </p:cNvPr>
          <p:cNvCxnSpPr>
            <a:cxnSpLocks/>
          </p:cNvCxnSpPr>
          <p:nvPr/>
        </p:nvCxnSpPr>
        <p:spPr bwMode="auto">
          <a:xfrm flipH="1">
            <a:off x="7455384" y="4433989"/>
            <a:ext cx="274595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D272D0-7B2F-EE43-9227-3B224A69404C}"/>
              </a:ext>
            </a:extLst>
          </p:cNvPr>
          <p:cNvCxnSpPr>
            <a:cxnSpLocks/>
          </p:cNvCxnSpPr>
          <p:nvPr/>
        </p:nvCxnSpPr>
        <p:spPr bwMode="auto">
          <a:xfrm>
            <a:off x="6374169" y="4616904"/>
            <a:ext cx="274781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EBA48B4-19CF-674F-96B3-EF43B66AE17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58379" y="4433989"/>
            <a:ext cx="274595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FD433EAD-30E4-3541-B119-C621FD6D5766}"/>
              </a:ext>
            </a:extLst>
          </p:cNvPr>
          <p:cNvSpPr txBox="1">
            <a:spLocks/>
          </p:cNvSpPr>
          <p:nvPr/>
        </p:nvSpPr>
        <p:spPr bwMode="auto">
          <a:xfrm>
            <a:off x="609600" y="3124200"/>
            <a:ext cx="4652119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Bi-directional RNN</a:t>
            </a:r>
          </a:p>
          <a:p>
            <a:pPr lvl="1"/>
            <a:r>
              <a:rPr lang="en-US" kern="0" dirty="0"/>
              <a:t>Two RNNs: the first reads from beginning to end, the second from end to beginning</a:t>
            </a:r>
          </a:p>
          <a:p>
            <a:pPr lvl="1"/>
            <a:r>
              <a:rPr lang="en-US" kern="0" dirty="0"/>
              <a:t>Output at each time step is the sum of the hidden states of both RNNs</a:t>
            </a:r>
            <a:endParaRPr lang="en-US" kern="0" dirty="0">
              <a:solidFill>
                <a:srgbClr val="C00000"/>
              </a:solidFill>
            </a:endParaRPr>
          </a:p>
          <a:p>
            <a:endParaRPr lang="en-US" kern="0" dirty="0">
              <a:solidFill>
                <a:srgbClr val="C00000"/>
              </a:solidFill>
            </a:endParaRPr>
          </a:p>
          <a:p>
            <a:endParaRPr lang="en-US" kern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86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93C93D-8CC8-0C4C-9F0E-7C7ECF426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59353"/>
            <a:ext cx="7239000" cy="504144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A6BE57-46FA-6848-A733-BF44FEE93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US" dirty="0"/>
              <a:t>Research on AI and NLP</a:t>
            </a:r>
          </a:p>
        </p:txBody>
      </p:sp>
    </p:spTree>
    <p:extLst>
      <p:ext uri="{BB962C8B-B14F-4D97-AF65-F5344CB8AC3E}">
        <p14:creationId xmlns:p14="http://schemas.microsoft.com/office/powerpoint/2010/main" val="156593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 (simplified)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13C-1167-7C45-B51C-4509B99CF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188" y="1143000"/>
                <a:ext cx="8137525" cy="2249745"/>
              </a:xfrm>
            </p:spPr>
            <p:txBody>
              <a:bodyPr/>
              <a:lstStyle/>
              <a:p>
                <a:r>
                  <a:rPr lang="en-US" dirty="0"/>
                  <a:t>Given a query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 and a values matrix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𝑉</m:t>
                    </m:r>
                  </m:oMath>
                </a14:m>
                <a:r>
                  <a:rPr lang="en-US" dirty="0"/>
                  <a:t>, it “looks up</a:t>
                </a:r>
                <a:r>
                  <a:rPr lang="en-US" i="1" dirty="0"/>
                  <a:t>” </a:t>
                </a:r>
                <a:r>
                  <a:rPr lang="en-US" dirty="0"/>
                  <a:t> a vector output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𝑜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learns to put different degrees of attentions on the entities of the values matrix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13C-1167-7C45-B51C-4509B99CF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188" y="1143000"/>
                <a:ext cx="8137525" cy="2249745"/>
              </a:xfrm>
              <a:blipFill>
                <a:blip r:embed="rId2"/>
                <a:stretch>
                  <a:fillRect l="-1092" t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/>
              <p:nvPr/>
            </p:nvSpPr>
            <p:spPr>
              <a:xfrm>
                <a:off x="7165236" y="5150526"/>
                <a:ext cx="5198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236" y="5150526"/>
                <a:ext cx="51988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31DDB-61BC-E147-9954-87F1B9F7FA31}"/>
              </a:ext>
            </a:extLst>
          </p:cNvPr>
          <p:cNvSpPr/>
          <p:nvPr/>
        </p:nvSpPr>
        <p:spPr bwMode="auto">
          <a:xfrm>
            <a:off x="6942149" y="4088063"/>
            <a:ext cx="1296966" cy="93161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Attention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9A1F2-CBA2-0847-8199-B8AB3B148FFC}"/>
              </a:ext>
            </a:extLst>
          </p:cNvPr>
          <p:cNvCxnSpPr>
            <a:cxnSpLocks/>
            <a:stCxn id="10" idx="0"/>
          </p:cNvCxnSpPr>
          <p:nvPr/>
        </p:nvCxnSpPr>
        <p:spPr bwMode="auto">
          <a:xfrm flipV="1">
            <a:off x="7590632" y="3596944"/>
            <a:ext cx="0" cy="491119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246934-D7BE-3747-9C87-65CE963933EA}"/>
              </a:ext>
            </a:extLst>
          </p:cNvPr>
          <p:cNvCxnSpPr/>
          <p:nvPr/>
        </p:nvCxnSpPr>
        <p:spPr bwMode="auto">
          <a:xfrm flipH="1" flipV="1">
            <a:off x="7652358" y="5024862"/>
            <a:ext cx="1" cy="593725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/>
              <p:nvPr/>
            </p:nvSpPr>
            <p:spPr>
              <a:xfrm>
                <a:off x="6897879" y="2955166"/>
                <a:ext cx="4826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280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𝑜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879" y="2955166"/>
                <a:ext cx="482696" cy="523220"/>
              </a:xfrm>
              <a:prstGeom prst="rect">
                <a:avLst/>
              </a:prstGeom>
              <a:blipFill>
                <a:blip r:embed="rId4"/>
                <a:stretch>
                  <a:fillRect t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/>
              <p:nvPr/>
            </p:nvSpPr>
            <p:spPr>
              <a:xfrm>
                <a:off x="6293667" y="3933694"/>
                <a:ext cx="488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28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667" y="3933694"/>
                <a:ext cx="488915" cy="523220"/>
              </a:xfrm>
              <a:prstGeom prst="rect">
                <a:avLst/>
              </a:prstGeom>
              <a:blipFill>
                <a:blip r:embed="rId5"/>
                <a:stretch>
                  <a:fillRect t="-21429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444AB-5834-AC43-8AEC-54E8322F0DF8}"/>
              </a:ext>
            </a:extLst>
          </p:cNvPr>
          <p:cNvGrpSpPr/>
          <p:nvPr/>
        </p:nvGrpSpPr>
        <p:grpSpPr>
          <a:xfrm>
            <a:off x="7477115" y="2819400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8609C6-2DCE-1D48-A02F-8E771AE8E50D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D14F6D-6FFE-E348-9B5E-E54391CC36F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C54DA0-4081-DE4F-923F-5444148FAF1C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01A1CB-B1BD-9747-808D-22A92689E9CA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A3BEBF-AE5D-0D4E-8D78-6B42D3E6700F}"/>
              </a:ext>
            </a:extLst>
          </p:cNvPr>
          <p:cNvCxnSpPr>
            <a:cxnSpLocks/>
            <a:endCxn id="10" idx="1"/>
          </p:cNvCxnSpPr>
          <p:nvPr/>
        </p:nvCxnSpPr>
        <p:spPr bwMode="auto">
          <a:xfrm>
            <a:off x="6383898" y="4553873"/>
            <a:ext cx="558251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11303D-0E4F-2547-BB80-592A330DF130}"/>
              </a:ext>
            </a:extLst>
          </p:cNvPr>
          <p:cNvGrpSpPr/>
          <p:nvPr/>
        </p:nvGrpSpPr>
        <p:grpSpPr>
          <a:xfrm>
            <a:off x="6019800" y="4172872"/>
            <a:ext cx="228600" cy="762000"/>
            <a:chOff x="3729600" y="5634000"/>
            <a:chExt cx="381000" cy="106351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AE04E-BDE3-8742-B000-FA1D38E1C086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45731C-61AA-6A46-9F20-93F5C35A097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37F49F0-A819-F746-B953-BCAC5CB95930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4B6CD5-C519-E343-8BD0-1584BA1C583C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5EF8DA-867C-CD44-ACA0-0DEEB2171D61}"/>
              </a:ext>
            </a:extLst>
          </p:cNvPr>
          <p:cNvGrpSpPr/>
          <p:nvPr/>
        </p:nvGrpSpPr>
        <p:grpSpPr>
          <a:xfrm>
            <a:off x="7172315" y="5715000"/>
            <a:ext cx="914400" cy="762000"/>
            <a:chOff x="3962400" y="6019800"/>
            <a:chExt cx="914400" cy="762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48D47D-286D-EC44-B10A-21203137C918}"/>
                </a:ext>
              </a:extLst>
            </p:cNvPr>
            <p:cNvGrpSpPr/>
            <p:nvPr/>
          </p:nvGrpSpPr>
          <p:grpSpPr>
            <a:xfrm>
              <a:off x="3962400" y="6019800"/>
              <a:ext cx="228600" cy="762000"/>
              <a:chOff x="3729600" y="5634000"/>
              <a:chExt cx="381000" cy="106351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96D92EC-2EA3-244B-B2A5-0DA7137DBCC2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149A7777-5F45-8642-B35C-FC39563AC52E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847134C-FCA7-4940-B276-4C7D5BB9A82B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F153161-765A-024E-A57E-42BA57F45AB3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E0C491-136E-254A-9142-BABAAA449891}"/>
                </a:ext>
              </a:extLst>
            </p:cNvPr>
            <p:cNvGrpSpPr/>
            <p:nvPr/>
          </p:nvGrpSpPr>
          <p:grpSpPr>
            <a:xfrm>
              <a:off x="4191000" y="6019800"/>
              <a:ext cx="228600" cy="762000"/>
              <a:chOff x="3729600" y="5634000"/>
              <a:chExt cx="381000" cy="106351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5F5C05-BD21-1041-AEC6-C7E531D06CF6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9E89C6A-2965-A847-9F3F-40C0E639B955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50E6F27-D7AB-AB44-A21A-D7404502915E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0B8E042-3FB6-9D45-A199-C62E44733242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1F97180-44A6-3C42-9A63-B1AFDDBADB77}"/>
                </a:ext>
              </a:extLst>
            </p:cNvPr>
            <p:cNvGrpSpPr/>
            <p:nvPr/>
          </p:nvGrpSpPr>
          <p:grpSpPr>
            <a:xfrm>
              <a:off x="4419600" y="6019800"/>
              <a:ext cx="228600" cy="762000"/>
              <a:chOff x="3729600" y="5634000"/>
              <a:chExt cx="381000" cy="106351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D7C285-AFA2-3740-AF0F-9B753999C993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1A7639-32F8-A049-B9E6-D7AD17CCEE20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772DD05-A798-C14C-89A9-4B69A9C43AD3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91F36A24-3E5C-0847-8C9F-747E2FFFFB14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316694-6FE2-C642-BB7C-39C58A8262BA}"/>
                </a:ext>
              </a:extLst>
            </p:cNvPr>
            <p:cNvGrpSpPr/>
            <p:nvPr/>
          </p:nvGrpSpPr>
          <p:grpSpPr>
            <a:xfrm>
              <a:off x="4648200" y="6019800"/>
              <a:ext cx="228600" cy="762000"/>
              <a:chOff x="3729600" y="5634000"/>
              <a:chExt cx="381000" cy="106351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22E5AB8-895E-5B4E-9597-68DE3C599676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ECAB1F6-D315-6949-B539-CD4A1B5AF89D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AE27B7F4-353A-784A-B2BA-D06B3B8B7146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7DCB1EE4-0BBC-2B4D-B0E8-3C3A476D5A49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4F93697E-5FBB-954B-9F4A-51C467C5020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09601" y="3657600"/>
                <a:ext cx="5125816" cy="312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ED1C24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-"/>
                  <a:defRPr sz="20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00"/>
                  </a:buClr>
                  <a:buChar char="•"/>
                  <a:defRPr sz="18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en-US" kern="0" dirty="0"/>
                  <a:t>Output is the weighted sum of the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  <a:ea typeface="Verdana" charset="0"/>
                        <a:cs typeface="Verdana" charset="0"/>
                      </a:rPr>
                      <m:t>𝑉</m:t>
                    </m:r>
                  </m:oMath>
                </a14:m>
                <a:r>
                  <a:rPr lang="en-US" kern="0" dirty="0"/>
                  <a:t> vectors</a:t>
                </a:r>
              </a:p>
            </p:txBody>
          </p:sp>
        </mc:Choice>
        <mc:Fallback>
          <p:sp>
            <p:nvSpPr>
              <p:cNvPr id="58" name="Content Placeholder 2">
                <a:extLst>
                  <a:ext uri="{FF2B5EF4-FFF2-40B4-BE49-F238E27FC236}">
                    <a16:creationId xmlns:a16="http://schemas.microsoft.com/office/drawing/2014/main" id="{4F93697E-5FBB-954B-9F4A-51C467C50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1" y="3657600"/>
                <a:ext cx="5125816" cy="3124200"/>
              </a:xfrm>
              <a:prstGeom prst="rect">
                <a:avLst/>
              </a:prstGeom>
              <a:blipFill>
                <a:blip r:embed="rId6"/>
                <a:stretch>
                  <a:fillRect l="-1733" t="-1626" r="-22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58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Mechanism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/>
              <p:nvPr/>
            </p:nvSpPr>
            <p:spPr>
              <a:xfrm>
                <a:off x="3518714" y="5267980"/>
                <a:ext cx="5198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4A039DA-0DB4-8247-8C40-DC96424D5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714" y="5267980"/>
                <a:ext cx="51988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1E31DDB-61BC-E147-9954-87F1B9F7FA31}"/>
              </a:ext>
            </a:extLst>
          </p:cNvPr>
          <p:cNvSpPr/>
          <p:nvPr/>
        </p:nvSpPr>
        <p:spPr bwMode="auto">
          <a:xfrm>
            <a:off x="2461720" y="1995536"/>
            <a:ext cx="2972219" cy="22423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B9A1F2-CBA2-0847-8199-B8AB3B148FFC}"/>
              </a:ext>
            </a:extLst>
          </p:cNvPr>
          <p:cNvCxnSpPr>
            <a:cxnSpLocks/>
            <a:stCxn id="23" idx="0"/>
            <a:endCxn id="28" idx="2"/>
          </p:cNvCxnSpPr>
          <p:nvPr/>
        </p:nvCxnSpPr>
        <p:spPr bwMode="auto">
          <a:xfrm flipH="1" flipV="1">
            <a:off x="3878673" y="1676400"/>
            <a:ext cx="7343" cy="655853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246934-D7BE-3747-9C87-65CE963933E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00188" y="5085562"/>
            <a:ext cx="16669" cy="705638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/>
              <p:nvPr/>
            </p:nvSpPr>
            <p:spPr>
              <a:xfrm>
                <a:off x="3327304" y="970761"/>
                <a:ext cx="4826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280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𝑜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ACC2-CF8B-834A-A2A5-C85A6BBC1B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304" y="970761"/>
                <a:ext cx="482696" cy="523220"/>
              </a:xfrm>
              <a:prstGeom prst="rect">
                <a:avLst/>
              </a:prstGeom>
              <a:blipFill>
                <a:blip r:embed="rId3"/>
                <a:stretch>
                  <a:fillRect t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/>
              <p:nvPr/>
            </p:nvSpPr>
            <p:spPr>
              <a:xfrm>
                <a:off x="1873285" y="2504941"/>
                <a:ext cx="4889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28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28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8CB75F0-6CF5-364D-BA45-470843AFBE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85" y="2504941"/>
                <a:ext cx="488915" cy="523220"/>
              </a:xfrm>
              <a:prstGeom prst="rect">
                <a:avLst/>
              </a:prstGeom>
              <a:blipFill>
                <a:blip r:embed="rId4"/>
                <a:stretch>
                  <a:fillRect t="-1904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62444AB-5834-AC43-8AEC-54E8322F0DF8}"/>
              </a:ext>
            </a:extLst>
          </p:cNvPr>
          <p:cNvGrpSpPr/>
          <p:nvPr/>
        </p:nvGrpSpPr>
        <p:grpSpPr>
          <a:xfrm>
            <a:off x="3764373" y="914400"/>
            <a:ext cx="228600" cy="762000"/>
            <a:chOff x="3729600" y="5634000"/>
            <a:chExt cx="381000" cy="1063518"/>
          </a:xfrm>
          <a:solidFill>
            <a:srgbClr val="00B050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C8609C6-2DCE-1D48-A02F-8E771AE8E50D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1D14F6D-6FFE-E348-9B5E-E54391CC36F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8C54DA0-4081-DE4F-923F-5444148FAF1C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01A1CB-B1BD-9747-808D-22A92689E9CA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grp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48D47D-286D-EC44-B10A-21203137C918}"/>
              </a:ext>
            </a:extLst>
          </p:cNvPr>
          <p:cNvGrpSpPr/>
          <p:nvPr/>
        </p:nvGrpSpPr>
        <p:grpSpPr>
          <a:xfrm>
            <a:off x="2819400" y="4300192"/>
            <a:ext cx="228600" cy="762000"/>
            <a:chOff x="3729600" y="5634000"/>
            <a:chExt cx="381000" cy="1063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96D92EC-2EA3-244B-B2A5-0DA7137DBCC2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9A7777-5F45-8642-B35C-FC39563AC52E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47134C-FCA7-4940-B276-4C7D5BB9A82B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153161-765A-024E-A57E-42BA57F45AB3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3E0C491-136E-254A-9142-BABAAA449891}"/>
              </a:ext>
            </a:extLst>
          </p:cNvPr>
          <p:cNvGrpSpPr/>
          <p:nvPr/>
        </p:nvGrpSpPr>
        <p:grpSpPr>
          <a:xfrm>
            <a:off x="3581400" y="4312871"/>
            <a:ext cx="228600" cy="762000"/>
            <a:chOff x="3729600" y="5634000"/>
            <a:chExt cx="381000" cy="106351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5F5C05-BD21-1041-AEC6-C7E531D06CF6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9E89C6A-2965-A847-9F3F-40C0E639B955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0E6F27-D7AB-AB44-A21A-D7404502915E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0B8E042-3FB6-9D45-A199-C62E44733242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1F97180-44A6-3C42-9A63-B1AFDDBADB77}"/>
              </a:ext>
            </a:extLst>
          </p:cNvPr>
          <p:cNvGrpSpPr/>
          <p:nvPr/>
        </p:nvGrpSpPr>
        <p:grpSpPr>
          <a:xfrm>
            <a:off x="4876800" y="4323561"/>
            <a:ext cx="228600" cy="762000"/>
            <a:chOff x="3729600" y="5634000"/>
            <a:chExt cx="381000" cy="106351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D7C285-AFA2-3740-AF0F-9B753999C993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11A7639-32F8-A049-B9E6-D7AD17CCEE20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772DD05-A798-C14C-89A9-4B69A9C43AD3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F36A24-3E5C-0847-8C9F-747E2FFFFB14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AA3BEBF-AE5D-0D4E-8D78-6B42D3E6700F}"/>
              </a:ext>
            </a:extLst>
          </p:cNvPr>
          <p:cNvCxnSpPr>
            <a:cxnSpLocks/>
          </p:cNvCxnSpPr>
          <p:nvPr/>
        </p:nvCxnSpPr>
        <p:spPr bwMode="auto">
          <a:xfrm>
            <a:off x="1880149" y="3166428"/>
            <a:ext cx="558251" cy="0"/>
          </a:xfrm>
          <a:prstGeom prst="straightConnector1">
            <a:avLst/>
          </a:prstGeom>
          <a:ln w="4127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311303D-0E4F-2547-BB80-592A330DF130}"/>
              </a:ext>
            </a:extLst>
          </p:cNvPr>
          <p:cNvGrpSpPr/>
          <p:nvPr/>
        </p:nvGrpSpPr>
        <p:grpSpPr>
          <a:xfrm>
            <a:off x="1582548" y="2807881"/>
            <a:ext cx="228600" cy="762000"/>
            <a:chOff x="3729600" y="5634000"/>
            <a:chExt cx="381000" cy="106351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77AE04E-BDE3-8742-B000-FA1D38E1C086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45731C-61AA-6A46-9F20-93F5C35A097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37F49F0-A819-F746-B953-BCAC5CB95930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34B6CD5-C519-E343-8BD0-1584BA1C583C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B4CAAEA-D29B-E44A-A82A-1AF28B2F2592}"/>
              </a:ext>
            </a:extLst>
          </p:cNvPr>
          <p:cNvGrpSpPr/>
          <p:nvPr/>
        </p:nvGrpSpPr>
        <p:grpSpPr>
          <a:xfrm>
            <a:off x="4191000" y="4323561"/>
            <a:ext cx="228600" cy="762000"/>
            <a:chOff x="3729600" y="5634000"/>
            <a:chExt cx="381000" cy="10635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2E2F319-0C7A-714F-BE62-049D6069B4EA}"/>
                </a:ext>
              </a:extLst>
            </p:cNvPr>
            <p:cNvSpPr/>
            <p:nvPr/>
          </p:nvSpPr>
          <p:spPr bwMode="auto">
            <a:xfrm>
              <a:off x="3729600" y="5634000"/>
              <a:ext cx="381000" cy="10635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BE31192-6915-0845-9174-166052350C34}"/>
                </a:ext>
              </a:extLst>
            </p:cNvPr>
            <p:cNvSpPr/>
            <p:nvPr/>
          </p:nvSpPr>
          <p:spPr bwMode="auto">
            <a:xfrm>
              <a:off x="3771900" y="5671088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26BE678-A79B-D743-B554-ABAE8AB1ECE1}"/>
                </a:ext>
              </a:extLst>
            </p:cNvPr>
            <p:cNvSpPr/>
            <p:nvPr/>
          </p:nvSpPr>
          <p:spPr bwMode="auto">
            <a:xfrm>
              <a:off x="3771900" y="6011352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A031C08-62D9-A64A-A0DC-A44C4DB37BAF}"/>
                </a:ext>
              </a:extLst>
            </p:cNvPr>
            <p:cNvSpPr/>
            <p:nvPr/>
          </p:nvSpPr>
          <p:spPr bwMode="auto">
            <a:xfrm>
              <a:off x="3771900" y="6356835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798B123-CFB8-6545-9DEA-EA41C2404981}"/>
              </a:ext>
            </a:extLst>
          </p:cNvPr>
          <p:cNvSpPr txBox="1"/>
          <p:nvPr/>
        </p:nvSpPr>
        <p:spPr>
          <a:xfrm>
            <a:off x="3581400" y="188903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9C6A00-FA24-D044-94BF-4A5F3C421756}"/>
                  </a:ext>
                </a:extLst>
              </p:cNvPr>
              <p:cNvSpPr txBox="1"/>
              <p:nvPr/>
            </p:nvSpPr>
            <p:spPr>
              <a:xfrm>
                <a:off x="3620719" y="2332253"/>
                <a:ext cx="5305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9C6A00-FA24-D044-94BF-4A5F3C421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719" y="2332253"/>
                <a:ext cx="530594" cy="553998"/>
              </a:xfrm>
              <a:prstGeom prst="rect">
                <a:avLst/>
              </a:prstGeom>
              <a:blipFill>
                <a:blip r:embed="rId5"/>
                <a:stretch>
                  <a:fillRect l="-18605" r="-1860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128742C-965C-094B-BF4D-5E1C698930B2}"/>
              </a:ext>
            </a:extLst>
          </p:cNvPr>
          <p:cNvCxnSpPr/>
          <p:nvPr/>
        </p:nvCxnSpPr>
        <p:spPr bwMode="auto">
          <a:xfrm flipV="1">
            <a:off x="2904559" y="2853048"/>
            <a:ext cx="810306" cy="1384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729F6DC-9117-C842-8607-10484DEC5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3668199" y="2911661"/>
            <a:ext cx="165357" cy="1309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DDB73BF-EF8C-8A49-B6D1-FB12671B55B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16857" y="2886252"/>
            <a:ext cx="256704" cy="13770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73500E5-F7A2-D349-85F5-988BFB879BB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19110" y="2820316"/>
            <a:ext cx="833890" cy="14009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680203-8EFE-A44C-9D0C-16713C4A64D6}"/>
                  </a:ext>
                </a:extLst>
              </p:cNvPr>
              <p:cNvSpPr txBox="1"/>
              <p:nvPr/>
            </p:nvSpPr>
            <p:spPr>
              <a:xfrm>
                <a:off x="2947683" y="3124200"/>
                <a:ext cx="4047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6680203-8EFE-A44C-9D0C-16713C4A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683" y="3124200"/>
                <a:ext cx="404790" cy="369332"/>
              </a:xfrm>
              <a:prstGeom prst="rect">
                <a:avLst/>
              </a:prstGeom>
              <a:blipFill>
                <a:blip r:embed="rId6"/>
                <a:stretch>
                  <a:fillRect l="-606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A9413EE-55F3-8240-8CD6-D762CFD8170B}"/>
                  </a:ext>
                </a:extLst>
              </p:cNvPr>
              <p:cNvSpPr txBox="1"/>
              <p:nvPr/>
            </p:nvSpPr>
            <p:spPr>
              <a:xfrm>
                <a:off x="3405210" y="3200400"/>
                <a:ext cx="41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A9413EE-55F3-8240-8CD6-D762CFD8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210" y="3200400"/>
                <a:ext cx="411908" cy="369332"/>
              </a:xfrm>
              <a:prstGeom prst="rect">
                <a:avLst/>
              </a:prstGeom>
              <a:blipFill>
                <a:blip r:embed="rId7"/>
                <a:stretch>
                  <a:fillRect l="-5882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625F2E-ACCF-2D40-9C1E-113527C86FA0}"/>
                  </a:ext>
                </a:extLst>
              </p:cNvPr>
              <p:cNvSpPr txBox="1"/>
              <p:nvPr/>
            </p:nvSpPr>
            <p:spPr>
              <a:xfrm>
                <a:off x="4114800" y="3276600"/>
                <a:ext cx="41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3625F2E-ACCF-2D40-9C1E-113527C86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3276600"/>
                <a:ext cx="411908" cy="369332"/>
              </a:xfrm>
              <a:prstGeom prst="rect">
                <a:avLst/>
              </a:prstGeom>
              <a:blipFill>
                <a:blip r:embed="rId8"/>
                <a:stretch>
                  <a:fillRect l="-9375" r="-31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F3AB3FF-DC2A-3A4A-BFF2-A80BAE0FCEE0}"/>
                  </a:ext>
                </a:extLst>
              </p:cNvPr>
              <p:cNvSpPr txBox="1"/>
              <p:nvPr/>
            </p:nvSpPr>
            <p:spPr>
              <a:xfrm>
                <a:off x="4572000" y="3212068"/>
                <a:ext cx="41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F3AB3FF-DC2A-3A4A-BFF2-A80BAE0FC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12068"/>
                <a:ext cx="411908" cy="369332"/>
              </a:xfrm>
              <a:prstGeom prst="rect">
                <a:avLst/>
              </a:prstGeom>
              <a:blipFill>
                <a:blip r:embed="rId9"/>
                <a:stretch>
                  <a:fillRect l="-9375" r="-312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B446C622-B54D-B942-BA40-B5497039F531}"/>
              </a:ext>
            </a:extLst>
          </p:cNvPr>
          <p:cNvGrpSpPr/>
          <p:nvPr/>
        </p:nvGrpSpPr>
        <p:grpSpPr>
          <a:xfrm>
            <a:off x="3581400" y="5867400"/>
            <a:ext cx="914400" cy="762000"/>
            <a:chOff x="3962400" y="6019800"/>
            <a:chExt cx="914400" cy="76200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4541106-CABE-834B-B86C-6790E7AF2BA2}"/>
                </a:ext>
              </a:extLst>
            </p:cNvPr>
            <p:cNvGrpSpPr/>
            <p:nvPr/>
          </p:nvGrpSpPr>
          <p:grpSpPr>
            <a:xfrm>
              <a:off x="3962400" y="6019800"/>
              <a:ext cx="228600" cy="762000"/>
              <a:chOff x="3729600" y="5634000"/>
              <a:chExt cx="381000" cy="1063518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EBC0C68-1556-5A49-B912-1E2F7D3B8135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5BCBD496-AA91-344A-A8E6-95B1C4AEEF99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F2DBB0E-35FC-C141-8B92-18B8298819A0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9183852-DE7B-2543-B20D-A43D8BB79887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80DF059-02D8-0B46-8E08-C7EDF3806C34}"/>
                </a:ext>
              </a:extLst>
            </p:cNvPr>
            <p:cNvGrpSpPr/>
            <p:nvPr/>
          </p:nvGrpSpPr>
          <p:grpSpPr>
            <a:xfrm>
              <a:off x="4191000" y="6019800"/>
              <a:ext cx="228600" cy="762000"/>
              <a:chOff x="3729600" y="5634000"/>
              <a:chExt cx="381000" cy="1063518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DC0023B0-8A46-1E4E-BE98-5304FFB16EDF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CF640F26-A97A-6C48-A961-572693D7A81A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BE14686-8421-104F-88C4-F9D67EBA8A7F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8CA1A396-9DF9-C04F-A05C-22F00D8C6E58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4ECE3FD-2B69-574C-AA16-501AD199B51E}"/>
                </a:ext>
              </a:extLst>
            </p:cNvPr>
            <p:cNvGrpSpPr/>
            <p:nvPr/>
          </p:nvGrpSpPr>
          <p:grpSpPr>
            <a:xfrm>
              <a:off x="4419600" y="6019800"/>
              <a:ext cx="228600" cy="762000"/>
              <a:chOff x="3729600" y="5634000"/>
              <a:chExt cx="381000" cy="106351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02EA545-EDEE-DB41-97D7-43DBF2826674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46C17CE-8080-0443-9FA0-930CE77CCC96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A5A7797-4B65-9145-81A4-2218484A2D5D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61D09A5-0FEB-E845-80B8-C6B864CF301D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83F75C1-BA93-A540-8733-9D8DB0576637}"/>
                </a:ext>
              </a:extLst>
            </p:cNvPr>
            <p:cNvGrpSpPr/>
            <p:nvPr/>
          </p:nvGrpSpPr>
          <p:grpSpPr>
            <a:xfrm>
              <a:off x="4648200" y="6019800"/>
              <a:ext cx="228600" cy="762000"/>
              <a:chOff x="3729600" y="5634000"/>
              <a:chExt cx="381000" cy="106351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6EBE30C6-787A-874D-9D54-96C0A639A79E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022E8A-61E8-9D4F-B252-36AACA731DEE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1C56E36-9251-434C-BC49-74F598660868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3F1D41A-4845-6444-A119-F4460DD0BC61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5E364B-6AA2-B04A-A092-A9A8AA4167E5}"/>
                  </a:ext>
                </a:extLst>
              </p:cNvPr>
              <p:cNvSpPr txBox="1"/>
              <p:nvPr/>
            </p:nvSpPr>
            <p:spPr>
              <a:xfrm>
                <a:off x="6283371" y="1879878"/>
                <a:ext cx="233846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de-A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de-AT" sz="32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32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𝑞</m:t>
                          </m:r>
                        </m:e>
                      </m:acc>
                      <m:r>
                        <a:rPr lang="de-AT" sz="3200" b="0" i="0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de-AT" sz="32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AT" sz="320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r>
                                <a:rPr lang="de-AT" sz="32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AT" sz="32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5E364B-6AA2-B04A-A092-A9A8AA416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71" y="1879878"/>
                <a:ext cx="2338461" cy="492443"/>
              </a:xfrm>
              <a:prstGeom prst="rect">
                <a:avLst/>
              </a:prstGeom>
              <a:blipFill>
                <a:blip r:embed="rId10"/>
                <a:stretch>
                  <a:fillRect l="-1081" t="-35000" r="-4865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0C8C07C-3233-1B40-9542-5F5F7F031D5F}"/>
                  </a:ext>
                </a:extLst>
              </p:cNvPr>
              <p:cNvSpPr txBox="1"/>
              <p:nvPr/>
            </p:nvSpPr>
            <p:spPr>
              <a:xfrm>
                <a:off x="6144407" y="4221244"/>
                <a:ext cx="2366352" cy="1344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320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accPr>
                        <m:e>
                          <m:r>
                            <a:rPr lang="de-AT" sz="3200" b="0" i="1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𝑜</m:t>
                          </m:r>
                        </m:e>
                      </m:acc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de-AT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AT" sz="32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acc>
                            <m:accPr>
                              <m:chr m:val="⃗"/>
                              <m:ctrlPr>
                                <a:rPr lang="de-AT" sz="32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de-AT" sz="32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32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de-AT" sz="32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0C8C07C-3233-1B40-9542-5F5F7F031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07" y="4221244"/>
                <a:ext cx="2366352" cy="1344342"/>
              </a:xfrm>
              <a:prstGeom prst="rect">
                <a:avLst/>
              </a:prstGeom>
              <a:blipFill>
                <a:blip r:embed="rId11"/>
                <a:stretch>
                  <a:fillRect l="-30481" t="-118692" r="-535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8F2393-AD2D-F144-ADDD-55FA67E078E2}"/>
                  </a:ext>
                </a:extLst>
              </p:cNvPr>
              <p:cNvSpPr txBox="1"/>
              <p:nvPr/>
            </p:nvSpPr>
            <p:spPr>
              <a:xfrm>
                <a:off x="6197579" y="2667000"/>
                <a:ext cx="2069201" cy="1344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de-AT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AT" sz="3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AT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e-AT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de-AT" sz="3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08F2393-AD2D-F144-ADDD-55FA67E07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579" y="2667000"/>
                <a:ext cx="2069201" cy="1344342"/>
              </a:xfrm>
              <a:prstGeom prst="rect">
                <a:avLst/>
              </a:prstGeom>
              <a:blipFill>
                <a:blip r:embed="rId12"/>
                <a:stretch>
                  <a:fillRect l="-66463" t="-119626" b="-180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934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D13C-1167-7C45-B51C-4509B99C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5181600"/>
          </a:xfrm>
        </p:spPr>
        <p:txBody>
          <a:bodyPr/>
          <a:lstStyle/>
          <a:p>
            <a:r>
              <a:rPr lang="en-US" dirty="0"/>
              <a:t>Regrouping documents with similar concepts (classes)</a:t>
            </a:r>
          </a:p>
          <a:p>
            <a:endParaRPr lang="en-US" dirty="0"/>
          </a:p>
          <a:p>
            <a:r>
              <a:rPr lang="en-US" dirty="0"/>
              <a:t>Prepare a document representation, e.g. using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Latent Semantic Indexing (LSI)</a:t>
            </a:r>
          </a:p>
          <a:p>
            <a:pPr lvl="1"/>
            <a:r>
              <a:rPr lang="en-US" dirty="0"/>
              <a:t>Latent Dirichlet Allocation (LDA)</a:t>
            </a:r>
          </a:p>
          <a:p>
            <a:pPr lvl="1"/>
            <a:endParaRPr lang="en-US" dirty="0"/>
          </a:p>
          <a:p>
            <a:r>
              <a:rPr lang="en-US" dirty="0"/>
              <a:t>Supervised Classification</a:t>
            </a:r>
          </a:p>
          <a:p>
            <a:pPr lvl="1"/>
            <a:r>
              <a:rPr lang="en-US" dirty="0"/>
              <a:t>Given training data, learn a discriminator model on document representations to separate the classes</a:t>
            </a:r>
          </a:p>
          <a:p>
            <a:pPr lvl="1"/>
            <a:r>
              <a:rPr lang="en-US" dirty="0"/>
              <a:t>Use the discriminator model to classify the test-set documents</a:t>
            </a:r>
          </a:p>
          <a:p>
            <a:pPr lvl="1"/>
            <a:r>
              <a:rPr lang="en-US" dirty="0"/>
              <a:t>Evaluate the accuracy of prediction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3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Classification -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D13C-1167-7C45-B51C-4509B99C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84224"/>
            <a:ext cx="8382000" cy="1082775"/>
          </a:xfrm>
        </p:spPr>
        <p:txBody>
          <a:bodyPr/>
          <a:lstStyle/>
          <a:p>
            <a:r>
              <a:rPr lang="en-US" dirty="0"/>
              <a:t>Sample test collections to evaluate the effectiveness of methods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81BF3-CA61-424F-A3A6-970B3AB69F4B}"/>
              </a:ext>
            </a:extLst>
          </p:cNvPr>
          <p:cNvSpPr/>
          <p:nvPr/>
        </p:nvSpPr>
        <p:spPr>
          <a:xfrm>
            <a:off x="8702854" y="635333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E7FBD-61F5-5048-B82C-82DFA1D3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2786"/>
            <a:ext cx="9144000" cy="264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96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9D13C-1167-7C45-B51C-4509B99CF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43000"/>
            <a:ext cx="8137525" cy="5181600"/>
          </a:xfrm>
        </p:spPr>
        <p:txBody>
          <a:bodyPr/>
          <a:lstStyle/>
          <a:p>
            <a:r>
              <a:rPr lang="en-US" sz="2000" dirty="0"/>
              <a:t>Document representation is the key!</a:t>
            </a:r>
          </a:p>
          <a:p>
            <a:r>
              <a:rPr lang="en-US" sz="2000" dirty="0"/>
              <a:t>With a better document representation, the classes can be more effectively separated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F6728-019C-CC45-B86D-5B930D695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68" t="10944" r="11524" b="8382"/>
          <a:stretch/>
        </p:blipFill>
        <p:spPr>
          <a:xfrm>
            <a:off x="4679949" y="2819400"/>
            <a:ext cx="4518519" cy="3245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A990D-AE90-6449-80AC-34DE76BDE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4"/>
          <a:stretch/>
        </p:blipFill>
        <p:spPr>
          <a:xfrm>
            <a:off x="126693" y="2819400"/>
            <a:ext cx="4568872" cy="3131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106F3D-3A50-B446-8C3D-811C5C10BB9A}"/>
              </a:ext>
            </a:extLst>
          </p:cNvPr>
          <p:cNvSpPr/>
          <p:nvPr/>
        </p:nvSpPr>
        <p:spPr>
          <a:xfrm>
            <a:off x="7620000" y="6520190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5"/>
              </a:rPr>
              <a:t>source</a:t>
            </a:r>
            <a:endParaRPr 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EB842-224E-5E4C-8D6B-B3BC61399C4C}"/>
              </a:ext>
            </a:extLst>
          </p:cNvPr>
          <p:cNvSpPr/>
          <p:nvPr/>
        </p:nvSpPr>
        <p:spPr>
          <a:xfrm>
            <a:off x="8150379" y="6519232"/>
            <a:ext cx="607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6"/>
              </a:rPr>
              <a:t>source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72735D-8466-9945-912B-1C5E190E6A6E}"/>
              </a:ext>
            </a:extLst>
          </p:cNvPr>
          <p:cNvSpPr/>
          <p:nvPr/>
        </p:nvSpPr>
        <p:spPr>
          <a:xfrm>
            <a:off x="359568" y="6096000"/>
            <a:ext cx="839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Two sample document representation sets, projected to two-dimensional spaces</a:t>
            </a:r>
          </a:p>
        </p:txBody>
      </p:sp>
    </p:spTree>
    <p:extLst>
      <p:ext uri="{BB962C8B-B14F-4D97-AF65-F5344CB8AC3E}">
        <p14:creationId xmlns:p14="http://schemas.microsoft.com/office/powerpoint/2010/main" val="10948398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4AD544-D269-7849-A80D-F1E4763484E9}"/>
              </a:ext>
            </a:extLst>
          </p:cNvPr>
          <p:cNvSpPr/>
          <p:nvPr/>
        </p:nvSpPr>
        <p:spPr>
          <a:xfrm>
            <a:off x="8763000" y="6477000"/>
            <a:ext cx="441146" cy="3030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  <p:grpSp>
        <p:nvGrpSpPr>
          <p:cNvPr id="735" name="Group 734">
            <a:extLst>
              <a:ext uri="{FF2B5EF4-FFF2-40B4-BE49-F238E27FC236}">
                <a16:creationId xmlns:a16="http://schemas.microsoft.com/office/drawing/2014/main" id="{6DDC8ECE-2B93-C04B-9C20-E323B3334370}"/>
              </a:ext>
            </a:extLst>
          </p:cNvPr>
          <p:cNvGrpSpPr/>
          <p:nvPr/>
        </p:nvGrpSpPr>
        <p:grpSpPr>
          <a:xfrm>
            <a:off x="266210" y="4893326"/>
            <a:ext cx="2658586" cy="1382130"/>
            <a:chOff x="266210" y="4893326"/>
            <a:chExt cx="2658586" cy="1382130"/>
          </a:xfrm>
        </p:grpSpPr>
        <p:grpSp>
          <p:nvGrpSpPr>
            <p:cNvPr id="734" name="Group 733">
              <a:extLst>
                <a:ext uri="{FF2B5EF4-FFF2-40B4-BE49-F238E27FC236}">
                  <a16:creationId xmlns:a16="http://schemas.microsoft.com/office/drawing/2014/main" id="{CC0CBC6E-8BBA-9D4F-9350-BA843B084B04}"/>
                </a:ext>
              </a:extLst>
            </p:cNvPr>
            <p:cNvGrpSpPr/>
            <p:nvPr/>
          </p:nvGrpSpPr>
          <p:grpSpPr>
            <a:xfrm>
              <a:off x="266210" y="4893326"/>
              <a:ext cx="2658586" cy="1211705"/>
              <a:chOff x="266210" y="4893326"/>
              <a:chExt cx="2658586" cy="1211705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875F1FC-1B1A-F44A-AC7F-99159EF295CA}"/>
                  </a:ext>
                </a:extLst>
              </p:cNvPr>
              <p:cNvSpPr/>
              <p:nvPr/>
            </p:nvSpPr>
            <p:spPr bwMode="auto">
              <a:xfrm>
                <a:off x="266210" y="5562600"/>
                <a:ext cx="681593" cy="533400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/>
                  <a:t>Bi-RNN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1879D12-CA58-0240-9A4D-649BA734952C}"/>
                  </a:ext>
                </a:extLst>
              </p:cNvPr>
              <p:cNvCxnSpPr>
                <a:cxnSpLocks/>
                <a:stCxn id="13" idx="0"/>
                <a:endCxn id="19" idx="2"/>
              </p:cNvCxnSpPr>
              <p:nvPr/>
            </p:nvCxnSpPr>
            <p:spPr bwMode="auto">
              <a:xfrm flipH="1" flipV="1">
                <a:off x="604306" y="5410200"/>
                <a:ext cx="2701" cy="15240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82DC9C-3A5F-0843-BA54-916CBD1BDB9E}"/>
                  </a:ext>
                </a:extLst>
              </p:cNvPr>
              <p:cNvGrpSpPr/>
              <p:nvPr/>
            </p:nvGrpSpPr>
            <p:grpSpPr>
              <a:xfrm>
                <a:off x="490006" y="4893326"/>
                <a:ext cx="228600" cy="516874"/>
                <a:chOff x="3729600" y="5634000"/>
                <a:chExt cx="381000" cy="1063518"/>
              </a:xfrm>
              <a:solidFill>
                <a:srgbClr val="00B050"/>
              </a:solidFill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BBF2515-1DEB-4E41-8DB9-EC9615B66DB1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2FB2EC8-ABAA-D442-B3CF-776A716289EA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DBA4969-A6AB-014F-AA29-EA4BF7B60F40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15D4D5D-DCBF-0940-B72E-4551F92ABCF1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61126EF5-0848-9F4D-8760-FC3397B5F1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63593" y="5986681"/>
                <a:ext cx="274781" cy="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0EE73F3B-345F-154C-A863-529C88E63D9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947803" y="5803766"/>
                <a:ext cx="274595" cy="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2E33C090-08D8-484B-981B-83C75F5FD2BC}"/>
                  </a:ext>
                </a:extLst>
              </p:cNvPr>
              <p:cNvSpPr/>
              <p:nvPr/>
            </p:nvSpPr>
            <p:spPr bwMode="auto">
              <a:xfrm>
                <a:off x="1252603" y="5562600"/>
                <a:ext cx="681593" cy="533400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/>
                  <a:t>Bi-RNN</a:t>
                </a:r>
              </a:p>
            </p:txBody>
          </p: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220988B7-602B-3A49-A1F3-84EF0C5949A4}"/>
                  </a:ext>
                </a:extLst>
              </p:cNvPr>
              <p:cNvCxnSpPr>
                <a:cxnSpLocks/>
                <a:stCxn id="308" idx="0"/>
                <a:endCxn id="312" idx="2"/>
              </p:cNvCxnSpPr>
              <p:nvPr/>
            </p:nvCxnSpPr>
            <p:spPr bwMode="auto">
              <a:xfrm flipH="1" flipV="1">
                <a:off x="1590699" y="5410200"/>
                <a:ext cx="2701" cy="15240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31946BBD-476C-ED43-83C4-87ADDAC14C81}"/>
                  </a:ext>
                </a:extLst>
              </p:cNvPr>
              <p:cNvGrpSpPr/>
              <p:nvPr/>
            </p:nvGrpSpPr>
            <p:grpSpPr>
              <a:xfrm>
                <a:off x="1476399" y="4893326"/>
                <a:ext cx="228600" cy="516874"/>
                <a:chOff x="3729600" y="5634000"/>
                <a:chExt cx="381000" cy="1063518"/>
              </a:xfrm>
              <a:solidFill>
                <a:srgbClr val="00B050"/>
              </a:solidFill>
            </p:grpSpPr>
            <p:sp>
              <p:nvSpPr>
                <p:cNvPr id="312" name="Rectangle 311">
                  <a:extLst>
                    <a:ext uri="{FF2B5EF4-FFF2-40B4-BE49-F238E27FC236}">
                      <a16:creationId xmlns:a16="http://schemas.microsoft.com/office/drawing/2014/main" id="{0A1415B6-E3AD-B444-ADBE-DA15A206BC46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45D9CBE7-661D-E341-BE83-B283991D4BB8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5CD4AF28-D735-8240-8BE4-88E4FA97C23E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357C360A-9D09-1545-B12A-981C486B69D3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0865B5AA-902F-3A48-A805-1597284B371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49986" y="5986681"/>
                <a:ext cx="274781" cy="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77AD98A6-41EF-834C-B580-91EB252A500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934196" y="5803766"/>
                <a:ext cx="274595" cy="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4" name="Rounded Rectangle 323">
                <a:extLst>
                  <a:ext uri="{FF2B5EF4-FFF2-40B4-BE49-F238E27FC236}">
                    <a16:creationId xmlns:a16="http://schemas.microsoft.com/office/drawing/2014/main" id="{10430139-238B-D046-BB6C-2206555AB437}"/>
                  </a:ext>
                </a:extLst>
              </p:cNvPr>
              <p:cNvSpPr/>
              <p:nvPr/>
            </p:nvSpPr>
            <p:spPr bwMode="auto">
              <a:xfrm>
                <a:off x="2243203" y="5571631"/>
                <a:ext cx="681593" cy="533400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dirty="0"/>
                  <a:t>Bi-RNN</a:t>
                </a:r>
              </a:p>
            </p:txBody>
          </p: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56FA2711-3B9E-B945-A05F-556756F067A9}"/>
                  </a:ext>
                </a:extLst>
              </p:cNvPr>
              <p:cNvCxnSpPr>
                <a:cxnSpLocks/>
                <a:endCxn id="328" idx="2"/>
              </p:cNvCxnSpPr>
              <p:nvPr/>
            </p:nvCxnSpPr>
            <p:spPr bwMode="auto">
              <a:xfrm flipH="1" flipV="1">
                <a:off x="2581299" y="5418719"/>
                <a:ext cx="2701" cy="152400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2A46D713-3F43-9941-A075-76A6CFBA50AA}"/>
                  </a:ext>
                </a:extLst>
              </p:cNvPr>
              <p:cNvGrpSpPr/>
              <p:nvPr/>
            </p:nvGrpSpPr>
            <p:grpSpPr>
              <a:xfrm>
                <a:off x="2466999" y="4901845"/>
                <a:ext cx="228600" cy="516874"/>
                <a:chOff x="3729600" y="5634000"/>
                <a:chExt cx="381000" cy="1063518"/>
              </a:xfrm>
              <a:solidFill>
                <a:srgbClr val="00B050"/>
              </a:solidFill>
            </p:grpSpPr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D0BF48F8-3F6B-CC46-870B-CB889D493B8B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BD72F694-DBDC-144A-B181-534172BAEB44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D8576183-4E5D-7044-832A-18704986DBEE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4420AFEC-355D-4D46-8D59-0AA648755956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cxnSp>
          <p:nvCxnSpPr>
            <p:cNvPr id="525" name="Straight Arrow Connector 524">
              <a:extLst>
                <a:ext uri="{FF2B5EF4-FFF2-40B4-BE49-F238E27FC236}">
                  <a16:creationId xmlns:a16="http://schemas.microsoft.com/office/drawing/2014/main" id="{24731C21-04DA-1849-8999-F31883418D5F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 bwMode="auto">
            <a:xfrm flipH="1" flipV="1">
              <a:off x="607007" y="6096000"/>
              <a:ext cx="3176" cy="179456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6" name="Straight Arrow Connector 525">
              <a:extLst>
                <a:ext uri="{FF2B5EF4-FFF2-40B4-BE49-F238E27FC236}">
                  <a16:creationId xmlns:a16="http://schemas.microsoft.com/office/drawing/2014/main" id="{DC0BB46B-2D79-C049-9093-C93CECB7C6D2}"/>
                </a:ext>
              </a:extLst>
            </p:cNvPr>
            <p:cNvCxnSpPr>
              <a:cxnSpLocks/>
              <a:stCxn id="304" idx="0"/>
              <a:endCxn id="308" idx="2"/>
            </p:cNvCxnSpPr>
            <p:nvPr/>
          </p:nvCxnSpPr>
          <p:spPr bwMode="auto">
            <a:xfrm flipH="1" flipV="1">
              <a:off x="1593400" y="6096000"/>
              <a:ext cx="4803" cy="161431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7" name="Straight Arrow Connector 526">
              <a:extLst>
                <a:ext uri="{FF2B5EF4-FFF2-40B4-BE49-F238E27FC236}">
                  <a16:creationId xmlns:a16="http://schemas.microsoft.com/office/drawing/2014/main" id="{B7B06C75-4B72-D542-9EAC-7A2BE090D887}"/>
                </a:ext>
              </a:extLst>
            </p:cNvPr>
            <p:cNvCxnSpPr>
              <a:cxnSpLocks/>
              <a:stCxn id="320" idx="0"/>
              <a:endCxn id="324" idx="2"/>
            </p:cNvCxnSpPr>
            <p:nvPr/>
          </p:nvCxnSpPr>
          <p:spPr bwMode="auto">
            <a:xfrm flipH="1" flipV="1">
              <a:off x="2584000" y="6105031"/>
              <a:ext cx="4803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F29FBE30-B700-7040-91D3-CF9F944F83BA}"/>
              </a:ext>
            </a:extLst>
          </p:cNvPr>
          <p:cNvGrpSpPr/>
          <p:nvPr/>
        </p:nvGrpSpPr>
        <p:grpSpPr>
          <a:xfrm>
            <a:off x="3318417" y="4885319"/>
            <a:ext cx="2626798" cy="1372112"/>
            <a:chOff x="3318417" y="4885319"/>
            <a:chExt cx="2626798" cy="1372112"/>
          </a:xfrm>
        </p:grpSpPr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DBBCB646-6C7D-FE4F-9D6B-1B81A0CA4DE3}"/>
                </a:ext>
              </a:extLst>
            </p:cNvPr>
            <p:cNvSpPr/>
            <p:nvPr/>
          </p:nvSpPr>
          <p:spPr bwMode="auto">
            <a:xfrm>
              <a:off x="3318417" y="5554593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B69DED31-DD83-D941-A27A-E19BFDBDCF4D}"/>
                </a:ext>
              </a:extLst>
            </p:cNvPr>
            <p:cNvCxnSpPr>
              <a:cxnSpLocks/>
              <a:stCxn id="386" idx="0"/>
              <a:endCxn id="390" idx="2"/>
            </p:cNvCxnSpPr>
            <p:nvPr/>
          </p:nvCxnSpPr>
          <p:spPr bwMode="auto">
            <a:xfrm flipH="1" flipV="1">
              <a:off x="3652903" y="5402193"/>
              <a:ext cx="631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0E45EFF2-0039-B74C-87BA-68921AF82AC2}"/>
                </a:ext>
              </a:extLst>
            </p:cNvPr>
            <p:cNvGrpSpPr/>
            <p:nvPr/>
          </p:nvGrpSpPr>
          <p:grpSpPr>
            <a:xfrm>
              <a:off x="3538603" y="4885319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86A80AA1-A3EB-7742-BF6E-1EE23FB3FB50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D0B0E377-F55E-BE4C-964D-D93195DC8982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82B9587-8A32-EE4F-A837-5EDF16FFBDCC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7E3674FD-4F29-254E-A54F-F4F92246A0A1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76511899-79EF-7449-BC9A-F54B4E793E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25822" y="5978674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B8C63567-BD75-8244-B7BA-B6895EC54CC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10032" y="5795759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3" name="Rounded Rectangle 402">
              <a:extLst>
                <a:ext uri="{FF2B5EF4-FFF2-40B4-BE49-F238E27FC236}">
                  <a16:creationId xmlns:a16="http://schemas.microsoft.com/office/drawing/2014/main" id="{E0B0F93E-B82C-B94E-9D8E-3871EE25EFE3}"/>
                </a:ext>
              </a:extLst>
            </p:cNvPr>
            <p:cNvSpPr/>
            <p:nvPr/>
          </p:nvSpPr>
          <p:spPr bwMode="auto">
            <a:xfrm>
              <a:off x="4273022" y="5554593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658D7535-0A4A-844D-ABB4-FCB18D046CAB}"/>
                </a:ext>
              </a:extLst>
            </p:cNvPr>
            <p:cNvCxnSpPr>
              <a:cxnSpLocks/>
              <a:stCxn id="403" idx="0"/>
              <a:endCxn id="407" idx="2"/>
            </p:cNvCxnSpPr>
            <p:nvPr/>
          </p:nvCxnSpPr>
          <p:spPr bwMode="auto">
            <a:xfrm flipH="1" flipV="1">
              <a:off x="4611118" y="5402193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7F1FE4E-BDB5-7E45-A06B-508694F2684A}"/>
                </a:ext>
              </a:extLst>
            </p:cNvPr>
            <p:cNvGrpSpPr/>
            <p:nvPr/>
          </p:nvGrpSpPr>
          <p:grpSpPr>
            <a:xfrm>
              <a:off x="4496818" y="4885319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99CF38B1-0DC7-984A-AB03-E79BC5BB3F51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0A50ED93-8FA4-DC4C-8FB4-105D4D692721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8A18E16E-D3E6-B848-8FB6-B752534B7304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0397EB61-F9C0-1043-9F27-81769D21647A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B41EA9C0-4696-6848-B0DB-A3363A54CB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70405" y="5978674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1CCB4C83-948E-8742-9F88-D6FF474F9BC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954615" y="5795759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02ABB7D0-34E9-8B48-8918-AFEFCE5E1F25}"/>
                </a:ext>
              </a:extLst>
            </p:cNvPr>
            <p:cNvSpPr/>
            <p:nvPr/>
          </p:nvSpPr>
          <p:spPr bwMode="auto">
            <a:xfrm>
              <a:off x="5263622" y="5563112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E1C0EDA2-A207-624B-8A0D-C9127559118B}"/>
                </a:ext>
              </a:extLst>
            </p:cNvPr>
            <p:cNvCxnSpPr>
              <a:cxnSpLocks/>
              <a:stCxn id="419" idx="0"/>
              <a:endCxn id="423" idx="2"/>
            </p:cNvCxnSpPr>
            <p:nvPr/>
          </p:nvCxnSpPr>
          <p:spPr bwMode="auto">
            <a:xfrm flipH="1" flipV="1">
              <a:off x="5601718" y="5410712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22" name="Group 421">
              <a:extLst>
                <a:ext uri="{FF2B5EF4-FFF2-40B4-BE49-F238E27FC236}">
                  <a16:creationId xmlns:a16="http://schemas.microsoft.com/office/drawing/2014/main" id="{D7B535B1-79AC-F846-AFC5-8D2D05094D56}"/>
                </a:ext>
              </a:extLst>
            </p:cNvPr>
            <p:cNvGrpSpPr/>
            <p:nvPr/>
          </p:nvGrpSpPr>
          <p:grpSpPr>
            <a:xfrm>
              <a:off x="5487418" y="4893838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C748109E-C09E-A040-8F58-1C8597C008BA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A4C7DEF9-77BA-D94D-B01B-B7547596B8A3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A2F0FA2E-35A6-D14F-BD0F-4E22B795B0EB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7764134B-6DA3-BA46-9834-5652B886869D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528" name="Straight Arrow Connector 527">
              <a:extLst>
                <a:ext uri="{FF2B5EF4-FFF2-40B4-BE49-F238E27FC236}">
                  <a16:creationId xmlns:a16="http://schemas.microsoft.com/office/drawing/2014/main" id="{4E526F68-5275-F949-981E-039994D0C66B}"/>
                </a:ext>
              </a:extLst>
            </p:cNvPr>
            <p:cNvCxnSpPr>
              <a:cxnSpLocks/>
              <a:stCxn id="382" idx="0"/>
              <a:endCxn id="386" idx="2"/>
            </p:cNvCxnSpPr>
            <p:nvPr/>
          </p:nvCxnSpPr>
          <p:spPr bwMode="auto">
            <a:xfrm flipV="1">
              <a:off x="3650203" y="6087993"/>
              <a:ext cx="9011" cy="169438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EAFC544D-E650-5846-8D3E-0B9B7A4B1800}"/>
                </a:ext>
              </a:extLst>
            </p:cNvPr>
            <p:cNvCxnSpPr>
              <a:cxnSpLocks/>
              <a:stCxn id="399" idx="0"/>
              <a:endCxn id="403" idx="2"/>
            </p:cNvCxnSpPr>
            <p:nvPr/>
          </p:nvCxnSpPr>
          <p:spPr bwMode="auto">
            <a:xfrm flipH="1" flipV="1">
              <a:off x="4613819" y="6087993"/>
              <a:ext cx="26984" cy="169438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0" name="Straight Arrow Connector 529">
              <a:extLst>
                <a:ext uri="{FF2B5EF4-FFF2-40B4-BE49-F238E27FC236}">
                  <a16:creationId xmlns:a16="http://schemas.microsoft.com/office/drawing/2014/main" id="{D462DAC7-974B-E045-AE1A-D3D8FCBB7565}"/>
                </a:ext>
              </a:extLst>
            </p:cNvPr>
            <p:cNvCxnSpPr>
              <a:cxnSpLocks/>
              <a:stCxn id="415" idx="0"/>
              <a:endCxn id="419" idx="2"/>
            </p:cNvCxnSpPr>
            <p:nvPr/>
          </p:nvCxnSpPr>
          <p:spPr bwMode="auto">
            <a:xfrm flipH="1" flipV="1">
              <a:off x="5604419" y="6096512"/>
              <a:ext cx="26984" cy="160919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38" name="Group 737">
            <a:extLst>
              <a:ext uri="{FF2B5EF4-FFF2-40B4-BE49-F238E27FC236}">
                <a16:creationId xmlns:a16="http://schemas.microsoft.com/office/drawing/2014/main" id="{62D67B99-3EB5-0945-80BF-67C1FAB1CB11}"/>
              </a:ext>
            </a:extLst>
          </p:cNvPr>
          <p:cNvGrpSpPr/>
          <p:nvPr/>
        </p:nvGrpSpPr>
        <p:grpSpPr>
          <a:xfrm>
            <a:off x="6196668" y="4867769"/>
            <a:ext cx="2658586" cy="1380631"/>
            <a:chOff x="6196668" y="4867769"/>
            <a:chExt cx="2658586" cy="1380631"/>
          </a:xfrm>
        </p:grpSpPr>
        <p:sp>
          <p:nvSpPr>
            <p:cNvPr id="433" name="Rounded Rectangle 432">
              <a:extLst>
                <a:ext uri="{FF2B5EF4-FFF2-40B4-BE49-F238E27FC236}">
                  <a16:creationId xmlns:a16="http://schemas.microsoft.com/office/drawing/2014/main" id="{FC052177-EDDD-1F46-8690-1331B2D1E64B}"/>
                </a:ext>
              </a:extLst>
            </p:cNvPr>
            <p:cNvSpPr/>
            <p:nvPr/>
          </p:nvSpPr>
          <p:spPr bwMode="auto">
            <a:xfrm>
              <a:off x="6196668" y="5537043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9EB47407-5967-7A40-AF65-B7165F83EF65}"/>
                </a:ext>
              </a:extLst>
            </p:cNvPr>
            <p:cNvCxnSpPr>
              <a:cxnSpLocks/>
              <a:stCxn id="433" idx="0"/>
              <a:endCxn id="437" idx="2"/>
            </p:cNvCxnSpPr>
            <p:nvPr/>
          </p:nvCxnSpPr>
          <p:spPr bwMode="auto">
            <a:xfrm flipH="1" flipV="1">
              <a:off x="6534764" y="5384643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317A8AF7-1833-4B43-954C-2DBEE72D1A44}"/>
                </a:ext>
              </a:extLst>
            </p:cNvPr>
            <p:cNvGrpSpPr/>
            <p:nvPr/>
          </p:nvGrpSpPr>
          <p:grpSpPr>
            <a:xfrm>
              <a:off x="6420464" y="4867769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50D24E98-F259-5743-995E-93645A1A5124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F6E9B038-E42C-D34F-BF02-8A0638D0EF0D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9DC106B0-D1B1-DB40-BEDC-27B1F6F1E904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ED6C90D-FD08-7B42-8D65-0D1D7B300EBA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133EF261-BE8E-9442-8537-BFD232756F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94051" y="5961124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7AFF8EA9-C6F1-D746-8B54-204B37F8738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878261" y="5778209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0" name="Rounded Rectangle 449">
              <a:extLst>
                <a:ext uri="{FF2B5EF4-FFF2-40B4-BE49-F238E27FC236}">
                  <a16:creationId xmlns:a16="http://schemas.microsoft.com/office/drawing/2014/main" id="{8166A5BC-59EE-7D43-AF9A-A3D503DB399B}"/>
                </a:ext>
              </a:extLst>
            </p:cNvPr>
            <p:cNvSpPr/>
            <p:nvPr/>
          </p:nvSpPr>
          <p:spPr bwMode="auto">
            <a:xfrm>
              <a:off x="7183061" y="5537043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451" name="Straight Arrow Connector 450">
              <a:extLst>
                <a:ext uri="{FF2B5EF4-FFF2-40B4-BE49-F238E27FC236}">
                  <a16:creationId xmlns:a16="http://schemas.microsoft.com/office/drawing/2014/main" id="{36D81B20-0163-8849-89D3-4B6409CDE958}"/>
                </a:ext>
              </a:extLst>
            </p:cNvPr>
            <p:cNvCxnSpPr>
              <a:cxnSpLocks/>
              <a:stCxn id="450" idx="0"/>
              <a:endCxn id="454" idx="2"/>
            </p:cNvCxnSpPr>
            <p:nvPr/>
          </p:nvCxnSpPr>
          <p:spPr bwMode="auto">
            <a:xfrm flipH="1" flipV="1">
              <a:off x="7521157" y="5384643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2C2ED305-CED8-AF4A-B507-5881D1EB39DE}"/>
                </a:ext>
              </a:extLst>
            </p:cNvPr>
            <p:cNvGrpSpPr/>
            <p:nvPr/>
          </p:nvGrpSpPr>
          <p:grpSpPr>
            <a:xfrm>
              <a:off x="7406857" y="4867769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E4007FF1-0D8A-1346-A95C-861BBF1D36EA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B7693C1C-8F52-0941-941B-9F5B51D36B9F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B60AC15F-6654-DC40-974D-1B8D43AAE9C3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C0EA8AC3-2BD2-0D46-9B3C-11EB762CA3B9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59" name="Straight Arrow Connector 458">
              <a:extLst>
                <a:ext uri="{FF2B5EF4-FFF2-40B4-BE49-F238E27FC236}">
                  <a16:creationId xmlns:a16="http://schemas.microsoft.com/office/drawing/2014/main" id="{DA3E5AB1-AB2D-0F43-BFAD-1AFD4F44851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880444" y="5961124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0" name="Straight Arrow Connector 459">
              <a:extLst>
                <a:ext uri="{FF2B5EF4-FFF2-40B4-BE49-F238E27FC236}">
                  <a16:creationId xmlns:a16="http://schemas.microsoft.com/office/drawing/2014/main" id="{E600B1AC-B852-BF40-BE3E-B38882A72AA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64654" y="5778209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6" name="Rounded Rectangle 465">
              <a:extLst>
                <a:ext uri="{FF2B5EF4-FFF2-40B4-BE49-F238E27FC236}">
                  <a16:creationId xmlns:a16="http://schemas.microsoft.com/office/drawing/2014/main" id="{B64CA5A8-6BF9-C84C-A607-CFE7B5A2C72C}"/>
                </a:ext>
              </a:extLst>
            </p:cNvPr>
            <p:cNvSpPr/>
            <p:nvPr/>
          </p:nvSpPr>
          <p:spPr bwMode="auto">
            <a:xfrm>
              <a:off x="8173661" y="5545562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467" name="Straight Arrow Connector 466">
              <a:extLst>
                <a:ext uri="{FF2B5EF4-FFF2-40B4-BE49-F238E27FC236}">
                  <a16:creationId xmlns:a16="http://schemas.microsoft.com/office/drawing/2014/main" id="{1000B1E1-0B96-1F49-8EAF-196619D7DF78}"/>
                </a:ext>
              </a:extLst>
            </p:cNvPr>
            <p:cNvCxnSpPr>
              <a:cxnSpLocks/>
              <a:stCxn id="466" idx="0"/>
              <a:endCxn id="470" idx="2"/>
            </p:cNvCxnSpPr>
            <p:nvPr/>
          </p:nvCxnSpPr>
          <p:spPr bwMode="auto">
            <a:xfrm flipH="1" flipV="1">
              <a:off x="8511757" y="5393162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469" name="Group 468">
              <a:extLst>
                <a:ext uri="{FF2B5EF4-FFF2-40B4-BE49-F238E27FC236}">
                  <a16:creationId xmlns:a16="http://schemas.microsoft.com/office/drawing/2014/main" id="{87D6571D-53AA-C446-8C1E-0C97D446BE21}"/>
                </a:ext>
              </a:extLst>
            </p:cNvPr>
            <p:cNvGrpSpPr/>
            <p:nvPr/>
          </p:nvGrpSpPr>
          <p:grpSpPr>
            <a:xfrm>
              <a:off x="8397457" y="4876288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681B1DC9-4865-A44D-B319-3A8AA4A20912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E193420C-F326-2542-B291-F165BC5A8C32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B00531D8-522B-7049-AEEC-DA577A161509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497C7C6B-50A9-144E-84B9-C7B41BD937A4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90F08211-4C67-2141-9C7D-B6D1414F9192}"/>
                </a:ext>
              </a:extLst>
            </p:cNvPr>
            <p:cNvCxnSpPr>
              <a:cxnSpLocks/>
              <a:endCxn id="433" idx="2"/>
            </p:cNvCxnSpPr>
            <p:nvPr/>
          </p:nvCxnSpPr>
          <p:spPr bwMode="auto">
            <a:xfrm flipH="1" flipV="1">
              <a:off x="6537465" y="6070443"/>
              <a:ext cx="13738" cy="177957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B2FA16FF-75A9-9B46-A635-CE6EC95B2295}"/>
                </a:ext>
              </a:extLst>
            </p:cNvPr>
            <p:cNvCxnSpPr>
              <a:cxnSpLocks/>
              <a:endCxn id="450" idx="2"/>
            </p:cNvCxnSpPr>
            <p:nvPr/>
          </p:nvCxnSpPr>
          <p:spPr bwMode="auto">
            <a:xfrm flipH="1" flipV="1">
              <a:off x="7523858" y="6070443"/>
              <a:ext cx="12545" cy="177957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766BA66C-7177-874B-B630-2AF0E5154DF8}"/>
                </a:ext>
              </a:extLst>
            </p:cNvPr>
            <p:cNvCxnSpPr>
              <a:cxnSpLocks/>
              <a:endCxn id="466" idx="2"/>
            </p:cNvCxnSpPr>
            <p:nvPr/>
          </p:nvCxnSpPr>
          <p:spPr bwMode="auto">
            <a:xfrm flipH="1" flipV="1">
              <a:off x="8514458" y="6078962"/>
              <a:ext cx="12545" cy="169438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DFF48CD0-2A1F-1346-BCE3-97C99B17A94F}"/>
              </a:ext>
            </a:extLst>
          </p:cNvPr>
          <p:cNvGrpSpPr/>
          <p:nvPr/>
        </p:nvGrpSpPr>
        <p:grpSpPr>
          <a:xfrm>
            <a:off x="3362337" y="2106546"/>
            <a:ext cx="2658586" cy="1381618"/>
            <a:chOff x="3362337" y="2106546"/>
            <a:chExt cx="2658586" cy="1381618"/>
          </a:xfrm>
        </p:grpSpPr>
        <p:sp>
          <p:nvSpPr>
            <p:cNvPr id="581" name="Rounded Rectangle 580">
              <a:extLst>
                <a:ext uri="{FF2B5EF4-FFF2-40B4-BE49-F238E27FC236}">
                  <a16:creationId xmlns:a16="http://schemas.microsoft.com/office/drawing/2014/main" id="{447F968D-893E-EC43-9775-09B80EA12E88}"/>
                </a:ext>
              </a:extLst>
            </p:cNvPr>
            <p:cNvSpPr/>
            <p:nvPr/>
          </p:nvSpPr>
          <p:spPr bwMode="auto">
            <a:xfrm>
              <a:off x="3362337" y="2775820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582" name="Straight Arrow Connector 581">
              <a:extLst>
                <a:ext uri="{FF2B5EF4-FFF2-40B4-BE49-F238E27FC236}">
                  <a16:creationId xmlns:a16="http://schemas.microsoft.com/office/drawing/2014/main" id="{E6451884-5C4C-D545-BF6A-A1DB1E8B0E34}"/>
                </a:ext>
              </a:extLst>
            </p:cNvPr>
            <p:cNvCxnSpPr>
              <a:cxnSpLocks/>
              <a:stCxn id="581" idx="0"/>
              <a:endCxn id="584" idx="2"/>
            </p:cNvCxnSpPr>
            <p:nvPr/>
          </p:nvCxnSpPr>
          <p:spPr bwMode="auto">
            <a:xfrm flipH="1" flipV="1">
              <a:off x="3700433" y="2623420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83" name="Group 582">
              <a:extLst>
                <a:ext uri="{FF2B5EF4-FFF2-40B4-BE49-F238E27FC236}">
                  <a16:creationId xmlns:a16="http://schemas.microsoft.com/office/drawing/2014/main" id="{66A26056-8DC7-4240-9CF9-9B99F14C1323}"/>
                </a:ext>
              </a:extLst>
            </p:cNvPr>
            <p:cNvGrpSpPr/>
            <p:nvPr/>
          </p:nvGrpSpPr>
          <p:grpSpPr>
            <a:xfrm>
              <a:off x="3586133" y="2106546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1B53C8E2-75C8-1D44-B198-836726153349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5" name="Oval 584">
                <a:extLst>
                  <a:ext uri="{FF2B5EF4-FFF2-40B4-BE49-F238E27FC236}">
                    <a16:creationId xmlns:a16="http://schemas.microsoft.com/office/drawing/2014/main" id="{679CC89F-080C-DF49-8BF9-F2C894BFEAB6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6" name="Oval 585">
                <a:extLst>
                  <a:ext uri="{FF2B5EF4-FFF2-40B4-BE49-F238E27FC236}">
                    <a16:creationId xmlns:a16="http://schemas.microsoft.com/office/drawing/2014/main" id="{EDE7C8CB-96B6-A34F-BB1F-9762ED93A95C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7" name="Oval 586">
                <a:extLst>
                  <a:ext uri="{FF2B5EF4-FFF2-40B4-BE49-F238E27FC236}">
                    <a16:creationId xmlns:a16="http://schemas.microsoft.com/office/drawing/2014/main" id="{F935DD10-1212-F14E-933D-55A5DA730233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590" name="Straight Arrow Connector 589">
              <a:extLst>
                <a:ext uri="{FF2B5EF4-FFF2-40B4-BE49-F238E27FC236}">
                  <a16:creationId xmlns:a16="http://schemas.microsoft.com/office/drawing/2014/main" id="{ABB43DE3-F280-984F-ADC4-370A3C7A6E3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59720" y="3199901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1" name="Straight Arrow Connector 590">
              <a:extLst>
                <a:ext uri="{FF2B5EF4-FFF2-40B4-BE49-F238E27FC236}">
                  <a16:creationId xmlns:a16="http://schemas.microsoft.com/office/drawing/2014/main" id="{F3CD200E-5EFB-174E-897C-D1020BFF713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43930" y="3016986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97" name="Rounded Rectangle 596">
              <a:extLst>
                <a:ext uri="{FF2B5EF4-FFF2-40B4-BE49-F238E27FC236}">
                  <a16:creationId xmlns:a16="http://schemas.microsoft.com/office/drawing/2014/main" id="{8DCBE7FE-A897-E64C-8006-203CCC1DB281}"/>
                </a:ext>
              </a:extLst>
            </p:cNvPr>
            <p:cNvSpPr/>
            <p:nvPr/>
          </p:nvSpPr>
          <p:spPr bwMode="auto">
            <a:xfrm>
              <a:off x="4348730" y="2775820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598" name="Straight Arrow Connector 597">
              <a:extLst>
                <a:ext uri="{FF2B5EF4-FFF2-40B4-BE49-F238E27FC236}">
                  <a16:creationId xmlns:a16="http://schemas.microsoft.com/office/drawing/2014/main" id="{AD6C7926-B438-7343-8A7D-7688F15545E9}"/>
                </a:ext>
              </a:extLst>
            </p:cNvPr>
            <p:cNvCxnSpPr>
              <a:cxnSpLocks/>
              <a:stCxn id="597" idx="0"/>
              <a:endCxn id="600" idx="2"/>
            </p:cNvCxnSpPr>
            <p:nvPr/>
          </p:nvCxnSpPr>
          <p:spPr bwMode="auto">
            <a:xfrm flipH="1" flipV="1">
              <a:off x="4686826" y="2623420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A02739FF-B25C-5246-B512-0AA79597DC12}"/>
                </a:ext>
              </a:extLst>
            </p:cNvPr>
            <p:cNvGrpSpPr/>
            <p:nvPr/>
          </p:nvGrpSpPr>
          <p:grpSpPr>
            <a:xfrm>
              <a:off x="4572526" y="2106546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A44AD6F9-CFFC-0245-B0BC-5501BBEBAC81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A911815C-7D1F-3945-9A56-624B8F57BB2D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DEAE24B7-9A37-FF46-8DA6-9F01C8C55270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BC1015D2-8178-CA43-AC75-937E4CB8FEB0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05" name="Straight Arrow Connector 604">
              <a:extLst>
                <a:ext uri="{FF2B5EF4-FFF2-40B4-BE49-F238E27FC236}">
                  <a16:creationId xmlns:a16="http://schemas.microsoft.com/office/drawing/2014/main" id="{3AD10DA1-C56C-BC47-909E-6A6C4A4CDBF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046113" y="3199901"/>
              <a:ext cx="274781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6" name="Straight Arrow Connector 605">
              <a:extLst>
                <a:ext uri="{FF2B5EF4-FFF2-40B4-BE49-F238E27FC236}">
                  <a16:creationId xmlns:a16="http://schemas.microsoft.com/office/drawing/2014/main" id="{5E13BD06-AB34-FA4D-8C84-AC4E38864D3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30323" y="3016986"/>
              <a:ext cx="274595" cy="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12" name="Rounded Rectangle 611">
              <a:extLst>
                <a:ext uri="{FF2B5EF4-FFF2-40B4-BE49-F238E27FC236}">
                  <a16:creationId xmlns:a16="http://schemas.microsoft.com/office/drawing/2014/main" id="{F072A3C3-DBAE-9A45-80B2-AE9C09597C80}"/>
                </a:ext>
              </a:extLst>
            </p:cNvPr>
            <p:cNvSpPr/>
            <p:nvPr/>
          </p:nvSpPr>
          <p:spPr bwMode="auto">
            <a:xfrm>
              <a:off x="5339330" y="2784339"/>
              <a:ext cx="681593" cy="533400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dirty="0"/>
                <a:t>Bi-RNN</a:t>
              </a:r>
            </a:p>
          </p:txBody>
        </p:sp>
        <p:cxnSp>
          <p:nvCxnSpPr>
            <p:cNvPr id="613" name="Straight Arrow Connector 612">
              <a:extLst>
                <a:ext uri="{FF2B5EF4-FFF2-40B4-BE49-F238E27FC236}">
                  <a16:creationId xmlns:a16="http://schemas.microsoft.com/office/drawing/2014/main" id="{B1E5CF6B-3AF7-9944-8968-D17C975DBB4E}"/>
                </a:ext>
              </a:extLst>
            </p:cNvPr>
            <p:cNvCxnSpPr>
              <a:cxnSpLocks/>
              <a:stCxn id="612" idx="0"/>
              <a:endCxn id="615" idx="2"/>
            </p:cNvCxnSpPr>
            <p:nvPr/>
          </p:nvCxnSpPr>
          <p:spPr bwMode="auto">
            <a:xfrm flipH="1" flipV="1">
              <a:off x="5677426" y="2631939"/>
              <a:ext cx="2701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0B9B5DA7-FD64-B946-8BB4-11EE484C0121}"/>
                </a:ext>
              </a:extLst>
            </p:cNvPr>
            <p:cNvGrpSpPr/>
            <p:nvPr/>
          </p:nvGrpSpPr>
          <p:grpSpPr>
            <a:xfrm>
              <a:off x="5563126" y="2115065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E34DD18A-BB1D-E04B-A4B7-8FBC3A79ED00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6" name="Oval 615">
                <a:extLst>
                  <a:ext uri="{FF2B5EF4-FFF2-40B4-BE49-F238E27FC236}">
                    <a16:creationId xmlns:a16="http://schemas.microsoft.com/office/drawing/2014/main" id="{8019A6A5-1D3C-C34B-9806-F86C4DEC22A3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E478F8DF-AE75-C74B-9C86-EDF8FB14A7DC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8" name="Oval 617">
                <a:extLst>
                  <a:ext uri="{FF2B5EF4-FFF2-40B4-BE49-F238E27FC236}">
                    <a16:creationId xmlns:a16="http://schemas.microsoft.com/office/drawing/2014/main" id="{0E968597-6F75-0F48-9DC3-7D31FE1CAD60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20" name="Straight Arrow Connector 619">
              <a:extLst>
                <a:ext uri="{FF2B5EF4-FFF2-40B4-BE49-F238E27FC236}">
                  <a16:creationId xmlns:a16="http://schemas.microsoft.com/office/drawing/2014/main" id="{F8662806-3C2D-6341-9092-6D00B38F92AA}"/>
                </a:ext>
              </a:extLst>
            </p:cNvPr>
            <p:cNvCxnSpPr>
              <a:cxnSpLocks/>
              <a:endCxn id="581" idx="2"/>
            </p:cNvCxnSpPr>
            <p:nvPr/>
          </p:nvCxnSpPr>
          <p:spPr bwMode="auto">
            <a:xfrm flipH="1" flipV="1">
              <a:off x="3703134" y="3309220"/>
              <a:ext cx="3176" cy="178944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1" name="Straight Arrow Connector 620">
              <a:extLst>
                <a:ext uri="{FF2B5EF4-FFF2-40B4-BE49-F238E27FC236}">
                  <a16:creationId xmlns:a16="http://schemas.microsoft.com/office/drawing/2014/main" id="{A9C83D44-E463-BA40-B804-2D211410B293}"/>
                </a:ext>
              </a:extLst>
            </p:cNvPr>
            <p:cNvCxnSpPr>
              <a:cxnSpLocks/>
              <a:endCxn id="597" idx="2"/>
            </p:cNvCxnSpPr>
            <p:nvPr/>
          </p:nvCxnSpPr>
          <p:spPr bwMode="auto">
            <a:xfrm flipH="1" flipV="1">
              <a:off x="4689527" y="3309220"/>
              <a:ext cx="4803" cy="160919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2" name="Straight Arrow Connector 621">
              <a:extLst>
                <a:ext uri="{FF2B5EF4-FFF2-40B4-BE49-F238E27FC236}">
                  <a16:creationId xmlns:a16="http://schemas.microsoft.com/office/drawing/2014/main" id="{49AF5E46-6196-584D-91E5-FCAB2610E8E3}"/>
                </a:ext>
              </a:extLst>
            </p:cNvPr>
            <p:cNvCxnSpPr>
              <a:cxnSpLocks/>
              <a:endCxn id="612" idx="2"/>
            </p:cNvCxnSpPr>
            <p:nvPr/>
          </p:nvCxnSpPr>
          <p:spPr bwMode="auto">
            <a:xfrm flipH="1" flipV="1">
              <a:off x="5680127" y="3317739"/>
              <a:ext cx="4803" cy="152400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DD4376D6-ACE7-0049-B350-6A869CB8F93B}"/>
              </a:ext>
            </a:extLst>
          </p:cNvPr>
          <p:cNvGrpSpPr/>
          <p:nvPr/>
        </p:nvGrpSpPr>
        <p:grpSpPr>
          <a:xfrm>
            <a:off x="-76200" y="6215889"/>
            <a:ext cx="2782003" cy="558416"/>
            <a:chOff x="-76200" y="6215889"/>
            <a:chExt cx="2782003" cy="558416"/>
          </a:xfrm>
        </p:grpSpPr>
        <p:grpSp>
          <p:nvGrpSpPr>
            <p:cNvPr id="725" name="Group 724">
              <a:extLst>
                <a:ext uri="{FF2B5EF4-FFF2-40B4-BE49-F238E27FC236}">
                  <a16:creationId xmlns:a16="http://schemas.microsoft.com/office/drawing/2014/main" id="{C6D0E492-A412-5047-9D25-F9FE5C9B292F}"/>
                </a:ext>
              </a:extLst>
            </p:cNvPr>
            <p:cNvGrpSpPr/>
            <p:nvPr/>
          </p:nvGrpSpPr>
          <p:grpSpPr>
            <a:xfrm>
              <a:off x="-76200" y="6215889"/>
              <a:ext cx="800803" cy="558416"/>
              <a:chOff x="-76200" y="6215889"/>
              <a:chExt cx="800803" cy="55841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39C8938-49FB-5D46-8546-F37C20CE30DE}"/>
                  </a:ext>
                </a:extLst>
              </p:cNvPr>
              <p:cNvGrpSpPr/>
              <p:nvPr/>
            </p:nvGrpSpPr>
            <p:grpSpPr>
              <a:xfrm>
                <a:off x="4906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35DC687-FBB0-9C44-93F2-408AF588BC4B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E7AC309-2C30-184B-A7FC-F1C6B550DF55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E2FA861-9D5B-B543-ABFA-01F8F8D6E79B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71A9006-0FEC-5C45-A26C-1966177C5D8A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949FC06-7334-8447-852D-CBF8E0A34F2B}"/>
                      </a:ext>
                    </a:extLst>
                  </p:cNvPr>
                  <p:cNvSpPr/>
                  <p:nvPr/>
                </p:nvSpPr>
                <p:spPr>
                  <a:xfrm>
                    <a:off x="-76200" y="6215889"/>
                    <a:ext cx="696986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949FC06-7334-8447-852D-CBF8E0A34F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76200" y="6215889"/>
                    <a:ext cx="696986" cy="4135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6" name="Group 725">
              <a:extLst>
                <a:ext uri="{FF2B5EF4-FFF2-40B4-BE49-F238E27FC236}">
                  <a16:creationId xmlns:a16="http://schemas.microsoft.com/office/drawing/2014/main" id="{1887061D-0E42-E94E-B1E8-E906313E3881}"/>
                </a:ext>
              </a:extLst>
            </p:cNvPr>
            <p:cNvGrpSpPr/>
            <p:nvPr/>
          </p:nvGrpSpPr>
          <p:grpSpPr>
            <a:xfrm>
              <a:off x="914400" y="6215889"/>
              <a:ext cx="800803" cy="558416"/>
              <a:chOff x="914400" y="6215889"/>
              <a:chExt cx="800803" cy="558416"/>
            </a:xfrm>
          </p:grpSpPr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E40BE6F8-A28B-B34D-B7FA-B29623F0A7A2}"/>
                  </a:ext>
                </a:extLst>
              </p:cNvPr>
              <p:cNvGrpSpPr/>
              <p:nvPr/>
            </p:nvGrpSpPr>
            <p:grpSpPr>
              <a:xfrm>
                <a:off x="14812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304" name="Rectangle 303">
                  <a:extLst>
                    <a:ext uri="{FF2B5EF4-FFF2-40B4-BE49-F238E27FC236}">
                      <a16:creationId xmlns:a16="http://schemas.microsoft.com/office/drawing/2014/main" id="{C27F62EA-77EF-0E4C-B880-799C9077F8B7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4433D3B3-B413-AA44-93FB-D0E2277E3132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D5DEAFFB-400C-674F-B549-A4AEE6E2F021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00E90ECF-F8E7-1241-9F1A-7FA1D1B8F13A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7" name="Rectangle 706">
                    <a:extLst>
                      <a:ext uri="{FF2B5EF4-FFF2-40B4-BE49-F238E27FC236}">
                        <a16:creationId xmlns:a16="http://schemas.microsoft.com/office/drawing/2014/main" id="{7474E5CB-60C7-6042-9A26-A1DE80362AFB}"/>
                      </a:ext>
                    </a:extLst>
                  </p:cNvPr>
                  <p:cNvSpPr/>
                  <p:nvPr/>
                </p:nvSpPr>
                <p:spPr>
                  <a:xfrm>
                    <a:off x="914400" y="6215889"/>
                    <a:ext cx="696986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07" name="Rectangle 706">
                    <a:extLst>
                      <a:ext uri="{FF2B5EF4-FFF2-40B4-BE49-F238E27FC236}">
                        <a16:creationId xmlns:a16="http://schemas.microsoft.com/office/drawing/2014/main" id="{7474E5CB-60C7-6042-9A26-A1DE80362A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00" y="6215889"/>
                    <a:ext cx="696986" cy="41351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6017B724-8C3F-E441-8CA2-87EE01F69DA9}"/>
                </a:ext>
              </a:extLst>
            </p:cNvPr>
            <p:cNvGrpSpPr/>
            <p:nvPr/>
          </p:nvGrpSpPr>
          <p:grpSpPr>
            <a:xfrm>
              <a:off x="1893814" y="6215889"/>
              <a:ext cx="811989" cy="558416"/>
              <a:chOff x="1893814" y="6215889"/>
              <a:chExt cx="811989" cy="558416"/>
            </a:xfrm>
          </p:grpSpPr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D7AEDB95-AFE3-BA4D-A16D-56FB3C93D36D}"/>
                  </a:ext>
                </a:extLst>
              </p:cNvPr>
              <p:cNvGrpSpPr/>
              <p:nvPr/>
            </p:nvGrpSpPr>
            <p:grpSpPr>
              <a:xfrm>
                <a:off x="24718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3CF924FB-5287-414C-AC21-87EF0BB3CE4E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69DED36E-A837-D44E-862E-969D2BBCC8E0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46BA3A46-2B91-F24B-A5F5-9ACCD48EB0A0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EADA1B2B-7809-F04A-B00A-6CEC56B775F3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8" name="Rectangle 707">
                    <a:extLst>
                      <a:ext uri="{FF2B5EF4-FFF2-40B4-BE49-F238E27FC236}">
                        <a16:creationId xmlns:a16="http://schemas.microsoft.com/office/drawing/2014/main" id="{27A86D5C-9583-4948-B3CD-CF7AA281086F}"/>
                      </a:ext>
                    </a:extLst>
                  </p:cNvPr>
                  <p:cNvSpPr/>
                  <p:nvPr/>
                </p:nvSpPr>
                <p:spPr>
                  <a:xfrm>
                    <a:off x="1893814" y="6215889"/>
                    <a:ext cx="696986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1,3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08" name="Rectangle 707">
                    <a:extLst>
                      <a:ext uri="{FF2B5EF4-FFF2-40B4-BE49-F238E27FC236}">
                        <a16:creationId xmlns:a16="http://schemas.microsoft.com/office/drawing/2014/main" id="{27A86D5C-9583-4948-B3CD-CF7AA281086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93814" y="6215889"/>
                    <a:ext cx="696986" cy="41351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48" name="Group 747">
            <a:extLst>
              <a:ext uri="{FF2B5EF4-FFF2-40B4-BE49-F238E27FC236}">
                <a16:creationId xmlns:a16="http://schemas.microsoft.com/office/drawing/2014/main" id="{3FBA8659-5B21-EB45-A5DB-BD927446EA5B}"/>
              </a:ext>
            </a:extLst>
          </p:cNvPr>
          <p:cNvGrpSpPr/>
          <p:nvPr/>
        </p:nvGrpSpPr>
        <p:grpSpPr>
          <a:xfrm>
            <a:off x="2971800" y="6215889"/>
            <a:ext cx="2776603" cy="558416"/>
            <a:chOff x="2971800" y="6215889"/>
            <a:chExt cx="2776603" cy="558416"/>
          </a:xfrm>
        </p:grpSpPr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FEB20580-569C-5A43-9854-DBD90DF6AF0C}"/>
                </a:ext>
              </a:extLst>
            </p:cNvPr>
            <p:cNvGrpSpPr/>
            <p:nvPr/>
          </p:nvGrpSpPr>
          <p:grpSpPr>
            <a:xfrm>
              <a:off x="2971800" y="6215889"/>
              <a:ext cx="795403" cy="558416"/>
              <a:chOff x="2971800" y="6215889"/>
              <a:chExt cx="795403" cy="558416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7F6F304E-C8B8-404A-A0E9-710CF2B7F30C}"/>
                  </a:ext>
                </a:extLst>
              </p:cNvPr>
              <p:cNvGrpSpPr/>
              <p:nvPr/>
            </p:nvGrpSpPr>
            <p:grpSpPr>
              <a:xfrm>
                <a:off x="35332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1012974B-14CC-AF45-AA0E-A4F1FA994E14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721D7BBD-A007-9945-A64B-FF53E649A755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33DB7240-9683-A54D-A062-AF62C3B04428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1485556E-7545-5149-A252-063AF5CCFB05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09" name="Rectangle 708">
                    <a:extLst>
                      <a:ext uri="{FF2B5EF4-FFF2-40B4-BE49-F238E27FC236}">
                        <a16:creationId xmlns:a16="http://schemas.microsoft.com/office/drawing/2014/main" id="{F9382D5E-818E-FE46-B7CD-FDCBF792BC03}"/>
                      </a:ext>
                    </a:extLst>
                  </p:cNvPr>
                  <p:cNvSpPr/>
                  <p:nvPr/>
                </p:nvSpPr>
                <p:spPr>
                  <a:xfrm>
                    <a:off x="2971800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09" name="Rectangle 708">
                    <a:extLst>
                      <a:ext uri="{FF2B5EF4-FFF2-40B4-BE49-F238E27FC236}">
                        <a16:creationId xmlns:a16="http://schemas.microsoft.com/office/drawing/2014/main" id="{F9382D5E-818E-FE46-B7CD-FDCBF792BC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1800" y="6215889"/>
                    <a:ext cx="702949" cy="41351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2C3AA181-A22B-4C40-AB68-3B7CBBF26234}"/>
                </a:ext>
              </a:extLst>
            </p:cNvPr>
            <p:cNvGrpSpPr/>
            <p:nvPr/>
          </p:nvGrpSpPr>
          <p:grpSpPr>
            <a:xfrm>
              <a:off x="3962400" y="6215889"/>
              <a:ext cx="795403" cy="558416"/>
              <a:chOff x="3962400" y="6215889"/>
              <a:chExt cx="795403" cy="558416"/>
            </a:xfrm>
          </p:grpSpPr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711D022A-6F5F-D749-9EDC-0F52AEBF37CA}"/>
                  </a:ext>
                </a:extLst>
              </p:cNvPr>
              <p:cNvGrpSpPr/>
              <p:nvPr/>
            </p:nvGrpSpPr>
            <p:grpSpPr>
              <a:xfrm>
                <a:off x="45238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C97214B7-AA67-A749-AF3F-BE6379313ECF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0" name="Oval 399">
                  <a:extLst>
                    <a:ext uri="{FF2B5EF4-FFF2-40B4-BE49-F238E27FC236}">
                      <a16:creationId xmlns:a16="http://schemas.microsoft.com/office/drawing/2014/main" id="{413BA580-AA7A-1D49-B9A3-4177023EDD37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1" name="Oval 400">
                  <a:extLst>
                    <a:ext uri="{FF2B5EF4-FFF2-40B4-BE49-F238E27FC236}">
                      <a16:creationId xmlns:a16="http://schemas.microsoft.com/office/drawing/2014/main" id="{F96EFE9E-B7B8-C942-B5EA-100744DB97FD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02" name="Oval 401">
                  <a:extLst>
                    <a:ext uri="{FF2B5EF4-FFF2-40B4-BE49-F238E27FC236}">
                      <a16:creationId xmlns:a16="http://schemas.microsoft.com/office/drawing/2014/main" id="{2B2A7EC2-D3BB-264D-BE99-04AD9D2371AD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592E6834-B477-784F-BAAA-D5B218F3E7CB}"/>
                      </a:ext>
                    </a:extLst>
                  </p:cNvPr>
                  <p:cNvSpPr/>
                  <p:nvPr/>
                </p:nvSpPr>
                <p:spPr>
                  <a:xfrm>
                    <a:off x="3962400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2,2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592E6834-B477-784F-BAAA-D5B218F3E7C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62400" y="6215889"/>
                    <a:ext cx="702949" cy="41351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0" name="Group 729">
              <a:extLst>
                <a:ext uri="{FF2B5EF4-FFF2-40B4-BE49-F238E27FC236}">
                  <a16:creationId xmlns:a16="http://schemas.microsoft.com/office/drawing/2014/main" id="{0C5F1267-5625-1B4E-A545-5583EFAABCA4}"/>
                </a:ext>
              </a:extLst>
            </p:cNvPr>
            <p:cNvGrpSpPr/>
            <p:nvPr/>
          </p:nvGrpSpPr>
          <p:grpSpPr>
            <a:xfrm>
              <a:off x="4941814" y="6215889"/>
              <a:ext cx="806589" cy="558416"/>
              <a:chOff x="4941814" y="6215889"/>
              <a:chExt cx="806589" cy="558416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195673AD-8741-454F-AFDF-E427D4C03D99}"/>
                  </a:ext>
                </a:extLst>
              </p:cNvPr>
              <p:cNvGrpSpPr/>
              <p:nvPr/>
            </p:nvGrpSpPr>
            <p:grpSpPr>
              <a:xfrm>
                <a:off x="55144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7108BE4-C777-704F-B207-329B9BB04AAB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1296C137-5099-7342-B270-D9EC3224C04F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7" name="Oval 416">
                  <a:extLst>
                    <a:ext uri="{FF2B5EF4-FFF2-40B4-BE49-F238E27FC236}">
                      <a16:creationId xmlns:a16="http://schemas.microsoft.com/office/drawing/2014/main" id="{F8597C7D-CF39-234C-9D49-A017E99DAD50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2AC17F45-D1C5-1544-B112-58F374F5AC38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AE8F2C23-2427-CD42-85D7-BDA4C59346FA}"/>
                      </a:ext>
                    </a:extLst>
                  </p:cNvPr>
                  <p:cNvSpPr/>
                  <p:nvPr/>
                </p:nvSpPr>
                <p:spPr>
                  <a:xfrm>
                    <a:off x="4941814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2,3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AE8F2C23-2427-CD42-85D7-BDA4C59346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41814" y="6215889"/>
                    <a:ext cx="702949" cy="41351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49" name="Group 748">
            <a:extLst>
              <a:ext uri="{FF2B5EF4-FFF2-40B4-BE49-F238E27FC236}">
                <a16:creationId xmlns:a16="http://schemas.microsoft.com/office/drawing/2014/main" id="{D7CE007F-2EB0-144B-9C69-2799FDCAFD6D}"/>
              </a:ext>
            </a:extLst>
          </p:cNvPr>
          <p:cNvGrpSpPr/>
          <p:nvPr/>
        </p:nvGrpSpPr>
        <p:grpSpPr>
          <a:xfrm>
            <a:off x="5867400" y="6215889"/>
            <a:ext cx="2776603" cy="558416"/>
            <a:chOff x="5867400" y="6215889"/>
            <a:chExt cx="2776603" cy="558416"/>
          </a:xfrm>
        </p:grpSpPr>
        <p:grpSp>
          <p:nvGrpSpPr>
            <p:cNvPr id="731" name="Group 730">
              <a:extLst>
                <a:ext uri="{FF2B5EF4-FFF2-40B4-BE49-F238E27FC236}">
                  <a16:creationId xmlns:a16="http://schemas.microsoft.com/office/drawing/2014/main" id="{594AF437-6F84-3143-9361-CD9CE0221A43}"/>
                </a:ext>
              </a:extLst>
            </p:cNvPr>
            <p:cNvGrpSpPr/>
            <p:nvPr/>
          </p:nvGrpSpPr>
          <p:grpSpPr>
            <a:xfrm>
              <a:off x="5867400" y="6215889"/>
              <a:ext cx="800803" cy="558416"/>
              <a:chOff x="5867400" y="6215889"/>
              <a:chExt cx="800803" cy="558416"/>
            </a:xfrm>
          </p:grpSpPr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1DD01671-65C4-4146-85BD-2C68DA4289DE}"/>
                  </a:ext>
                </a:extLst>
              </p:cNvPr>
              <p:cNvGrpSpPr/>
              <p:nvPr/>
            </p:nvGrpSpPr>
            <p:grpSpPr>
              <a:xfrm>
                <a:off x="64342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7A1D15C9-C353-0C49-A6C5-25D8A4C518C2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3F6EFC43-AAE5-D24D-BB45-C1D480A354D3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502C1D78-3920-C549-B40B-7A94EC3A4DDC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49B2B77E-7FAC-F244-85BF-7E649E00F894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2" name="Rectangle 711">
                    <a:extLst>
                      <a:ext uri="{FF2B5EF4-FFF2-40B4-BE49-F238E27FC236}">
                        <a16:creationId xmlns:a16="http://schemas.microsoft.com/office/drawing/2014/main" id="{85A89F29-E664-284B-811F-DF3837F9ACDA}"/>
                      </a:ext>
                    </a:extLst>
                  </p:cNvPr>
                  <p:cNvSpPr/>
                  <p:nvPr/>
                </p:nvSpPr>
                <p:spPr>
                  <a:xfrm>
                    <a:off x="5867400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3,1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2" name="Rectangle 711">
                    <a:extLst>
                      <a:ext uri="{FF2B5EF4-FFF2-40B4-BE49-F238E27FC236}">
                        <a16:creationId xmlns:a16="http://schemas.microsoft.com/office/drawing/2014/main" id="{85A89F29-E664-284B-811F-DF3837F9AC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7400" y="6215889"/>
                    <a:ext cx="702949" cy="41351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2" name="Group 731">
              <a:extLst>
                <a:ext uri="{FF2B5EF4-FFF2-40B4-BE49-F238E27FC236}">
                  <a16:creationId xmlns:a16="http://schemas.microsoft.com/office/drawing/2014/main" id="{EF4D6535-D31A-CE46-829C-4207BF44C4E9}"/>
                </a:ext>
              </a:extLst>
            </p:cNvPr>
            <p:cNvGrpSpPr/>
            <p:nvPr/>
          </p:nvGrpSpPr>
          <p:grpSpPr>
            <a:xfrm>
              <a:off x="6858000" y="6215889"/>
              <a:ext cx="795403" cy="558416"/>
              <a:chOff x="6858000" y="6215889"/>
              <a:chExt cx="795403" cy="558416"/>
            </a:xfrm>
          </p:grpSpPr>
          <p:grpSp>
            <p:nvGrpSpPr>
              <p:cNvPr id="445" name="Group 444">
                <a:extLst>
                  <a:ext uri="{FF2B5EF4-FFF2-40B4-BE49-F238E27FC236}">
                    <a16:creationId xmlns:a16="http://schemas.microsoft.com/office/drawing/2014/main" id="{824DC4B1-BEC9-284C-9771-7FFA79D9EC37}"/>
                  </a:ext>
                </a:extLst>
              </p:cNvPr>
              <p:cNvGrpSpPr/>
              <p:nvPr/>
            </p:nvGrpSpPr>
            <p:grpSpPr>
              <a:xfrm>
                <a:off x="74194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446" name="Rectangle 445">
                  <a:extLst>
                    <a:ext uri="{FF2B5EF4-FFF2-40B4-BE49-F238E27FC236}">
                      <a16:creationId xmlns:a16="http://schemas.microsoft.com/office/drawing/2014/main" id="{75637D25-C233-6643-B0F6-28AD6D0FB501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D702503D-FBB9-1B43-BAE7-866704BDFB50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17B53102-EA22-604A-A7CB-4A069650B5CF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22D31865-1211-D647-B33E-D86E60256DE0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3" name="Rectangle 712">
                    <a:extLst>
                      <a:ext uri="{FF2B5EF4-FFF2-40B4-BE49-F238E27FC236}">
                        <a16:creationId xmlns:a16="http://schemas.microsoft.com/office/drawing/2014/main" id="{4F439A79-B8D2-974E-9CE6-132F283DF2F5}"/>
                      </a:ext>
                    </a:extLst>
                  </p:cNvPr>
                  <p:cNvSpPr/>
                  <p:nvPr/>
                </p:nvSpPr>
                <p:spPr>
                  <a:xfrm>
                    <a:off x="6858000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3,2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3" name="Rectangle 712">
                    <a:extLst>
                      <a:ext uri="{FF2B5EF4-FFF2-40B4-BE49-F238E27FC236}">
                        <a16:creationId xmlns:a16="http://schemas.microsoft.com/office/drawing/2014/main" id="{4F439A79-B8D2-974E-9CE6-132F283DF2F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000" y="6215889"/>
                    <a:ext cx="702949" cy="4135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3" name="Group 732">
              <a:extLst>
                <a:ext uri="{FF2B5EF4-FFF2-40B4-BE49-F238E27FC236}">
                  <a16:creationId xmlns:a16="http://schemas.microsoft.com/office/drawing/2014/main" id="{C9A4AA85-57B8-2345-BB93-3C1A12F0F81F}"/>
                </a:ext>
              </a:extLst>
            </p:cNvPr>
            <p:cNvGrpSpPr/>
            <p:nvPr/>
          </p:nvGrpSpPr>
          <p:grpSpPr>
            <a:xfrm>
              <a:off x="7837414" y="6215889"/>
              <a:ext cx="806589" cy="558416"/>
              <a:chOff x="7837414" y="6215889"/>
              <a:chExt cx="806589" cy="558416"/>
            </a:xfrm>
          </p:grpSpPr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E539C58D-0AD6-8544-B5F1-71DCEA8F7174}"/>
                  </a:ext>
                </a:extLst>
              </p:cNvPr>
              <p:cNvGrpSpPr/>
              <p:nvPr/>
            </p:nvGrpSpPr>
            <p:grpSpPr>
              <a:xfrm>
                <a:off x="8410003" y="6257431"/>
                <a:ext cx="234000" cy="516874"/>
                <a:chOff x="3729600" y="5634000"/>
                <a:chExt cx="381000" cy="1063518"/>
              </a:xfrm>
            </p:grpSpPr>
            <p:sp>
              <p:nvSpPr>
                <p:cNvPr id="462" name="Rectangle 461">
                  <a:extLst>
                    <a:ext uri="{FF2B5EF4-FFF2-40B4-BE49-F238E27FC236}">
                      <a16:creationId xmlns:a16="http://schemas.microsoft.com/office/drawing/2014/main" id="{10666085-547C-F646-AFCB-B964B821BE59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CB3D9238-60C8-F240-A68F-609548C71399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753D81CF-6D49-A641-A21A-2D620DBEEE82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00F1FCDF-9DD9-FB4F-BE09-83BCFCB55A8B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4" name="Rectangle 713">
                    <a:extLst>
                      <a:ext uri="{FF2B5EF4-FFF2-40B4-BE49-F238E27FC236}">
                        <a16:creationId xmlns:a16="http://schemas.microsoft.com/office/drawing/2014/main" id="{84C43504-0416-7043-BFD4-A97E06833475}"/>
                      </a:ext>
                    </a:extLst>
                  </p:cNvPr>
                  <p:cNvSpPr/>
                  <p:nvPr/>
                </p:nvSpPr>
                <p:spPr>
                  <a:xfrm>
                    <a:off x="7837414" y="6215889"/>
                    <a:ext cx="702949" cy="41351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𝑤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0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3,3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714" name="Rectangle 713">
                    <a:extLst>
                      <a:ext uri="{FF2B5EF4-FFF2-40B4-BE49-F238E27FC236}">
                        <a16:creationId xmlns:a16="http://schemas.microsoft.com/office/drawing/2014/main" id="{84C43504-0416-7043-BFD4-A97E068334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37414" y="6215889"/>
                    <a:ext cx="702949" cy="41351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3F18D685-F929-424D-BE78-9A8F98C72DCF}"/>
              </a:ext>
            </a:extLst>
          </p:cNvPr>
          <p:cNvGrpSpPr/>
          <p:nvPr/>
        </p:nvGrpSpPr>
        <p:grpSpPr>
          <a:xfrm>
            <a:off x="255813" y="2565671"/>
            <a:ext cx="631519" cy="1044388"/>
            <a:chOff x="255813" y="2565671"/>
            <a:chExt cx="631519" cy="1044388"/>
          </a:xfrm>
        </p:grpSpPr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148F3865-2F1D-6B4F-B7F9-CA1C516FEBC2}"/>
                </a:ext>
              </a:extLst>
            </p:cNvPr>
            <p:cNvGrpSpPr/>
            <p:nvPr/>
          </p:nvGrpSpPr>
          <p:grpSpPr>
            <a:xfrm>
              <a:off x="417095" y="3093185"/>
              <a:ext cx="234000" cy="516874"/>
              <a:chOff x="3729600" y="5634000"/>
              <a:chExt cx="381000" cy="1063518"/>
            </a:xfrm>
          </p:grpSpPr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06017420-BD3F-9446-90F4-C86BB73A4F05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95922449-C81D-D846-BEEB-D7B0890947AE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59" name="Oval 658">
                <a:extLst>
                  <a:ext uri="{FF2B5EF4-FFF2-40B4-BE49-F238E27FC236}">
                    <a16:creationId xmlns:a16="http://schemas.microsoft.com/office/drawing/2014/main" id="{DF4A9886-BE2C-FE42-80D7-5586CD6F91B9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7A0C95CF-D75F-9B42-95DB-8312BC134A2E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B2B15BF-8F23-C24B-A40B-E7576FE1F41B}"/>
                    </a:ext>
                  </a:extLst>
                </p:cNvPr>
                <p:cNvSpPr/>
                <p:nvPr/>
              </p:nvSpPr>
              <p:spPr>
                <a:xfrm>
                  <a:off x="255813" y="2565671"/>
                  <a:ext cx="63151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</m:ctrlPr>
                              </m:accPr>
                              <m:e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𝑤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3B2B15BF-8F23-C24B-A40B-E7576FE1F4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13" y="2565671"/>
                  <a:ext cx="631519" cy="461665"/>
                </a:xfrm>
                <a:prstGeom prst="rect">
                  <a:avLst/>
                </a:prstGeom>
                <a:blipFill>
                  <a:blip r:embed="rId11"/>
                  <a:stretch>
                    <a:fillRect t="-18919"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9AF6D7FF-DA8C-CE47-ADC3-954CD1E93FDD}"/>
              </a:ext>
            </a:extLst>
          </p:cNvPr>
          <p:cNvGrpSpPr/>
          <p:nvPr/>
        </p:nvGrpSpPr>
        <p:grpSpPr>
          <a:xfrm>
            <a:off x="1828800" y="1367135"/>
            <a:ext cx="762000" cy="537865"/>
            <a:chOff x="1828800" y="1367135"/>
            <a:chExt cx="762000" cy="537865"/>
          </a:xfrm>
        </p:grpSpPr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139C0C38-69FB-5F4C-8C0A-BE227D9B7675}"/>
                </a:ext>
              </a:extLst>
            </p:cNvPr>
            <p:cNvGrpSpPr/>
            <p:nvPr/>
          </p:nvGrpSpPr>
          <p:grpSpPr>
            <a:xfrm>
              <a:off x="2356800" y="1388126"/>
              <a:ext cx="234000" cy="516874"/>
              <a:chOff x="3729600" y="5634000"/>
              <a:chExt cx="381000" cy="1063518"/>
            </a:xfrm>
          </p:grpSpPr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7A38676D-F6F1-214A-9D71-2490D8E4DE65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96B54FDC-49D8-164E-B9C5-AC54CF5C0D8D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DCDF53B4-A9B8-CA44-ADEB-480546CD85C2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016E43FE-F1DC-5446-8938-DC73B94FB73E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6907C59C-FD14-EF47-8E99-BDE889FAA3F7}"/>
                    </a:ext>
                  </a:extLst>
                </p:cNvPr>
                <p:cNvSpPr/>
                <p:nvPr/>
              </p:nvSpPr>
              <p:spPr>
                <a:xfrm>
                  <a:off x="1828800" y="1367135"/>
                  <a:ext cx="555088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</m:ctrlPr>
                              </m:accPr>
                              <m:e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6907C59C-FD14-EF47-8E99-BDE889FAA3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8800" y="1367135"/>
                  <a:ext cx="555088" cy="461665"/>
                </a:xfrm>
                <a:prstGeom prst="rect">
                  <a:avLst/>
                </a:prstGeom>
                <a:blipFill>
                  <a:blip r:embed="rId12"/>
                  <a:stretch>
                    <a:fillRect t="-25000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7D68B40C-57E9-E24C-8CFC-8509DA715443}"/>
              </a:ext>
            </a:extLst>
          </p:cNvPr>
          <p:cNvGrpSpPr/>
          <p:nvPr/>
        </p:nvGrpSpPr>
        <p:grpSpPr>
          <a:xfrm>
            <a:off x="2590800" y="457200"/>
            <a:ext cx="3420586" cy="1657865"/>
            <a:chOff x="2590800" y="457200"/>
            <a:chExt cx="3420586" cy="1657865"/>
          </a:xfrm>
        </p:grpSpPr>
        <p:sp>
          <p:nvSpPr>
            <p:cNvPr id="588" name="Rounded Rectangle 587">
              <a:extLst>
                <a:ext uri="{FF2B5EF4-FFF2-40B4-BE49-F238E27FC236}">
                  <a16:creationId xmlns:a16="http://schemas.microsoft.com/office/drawing/2014/main" id="{99B232BB-FD57-7149-9733-2336FDFAE24D}"/>
                </a:ext>
              </a:extLst>
            </p:cNvPr>
            <p:cNvSpPr/>
            <p:nvPr/>
          </p:nvSpPr>
          <p:spPr bwMode="auto">
            <a:xfrm>
              <a:off x="3352800" y="1447134"/>
              <a:ext cx="2658586" cy="38166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Attention</a:t>
              </a:r>
            </a:p>
          </p:txBody>
        </p:sp>
        <p:cxnSp>
          <p:nvCxnSpPr>
            <p:cNvPr id="589" name="Straight Arrow Connector 588">
              <a:extLst>
                <a:ext uri="{FF2B5EF4-FFF2-40B4-BE49-F238E27FC236}">
                  <a16:creationId xmlns:a16="http://schemas.microsoft.com/office/drawing/2014/main" id="{9728ED3E-9289-154A-8281-B7FEF7DD9740}"/>
                </a:ext>
              </a:extLst>
            </p:cNvPr>
            <p:cNvCxnSpPr>
              <a:cxnSpLocks/>
              <a:stCxn id="584" idx="0"/>
              <a:endCxn id="588" idx="2"/>
            </p:cNvCxnSpPr>
            <p:nvPr/>
          </p:nvCxnSpPr>
          <p:spPr bwMode="auto">
            <a:xfrm flipV="1">
              <a:off x="3700433" y="1828800"/>
              <a:ext cx="981660" cy="277746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4" name="Straight Arrow Connector 603">
              <a:extLst>
                <a:ext uri="{FF2B5EF4-FFF2-40B4-BE49-F238E27FC236}">
                  <a16:creationId xmlns:a16="http://schemas.microsoft.com/office/drawing/2014/main" id="{AE607CB0-3B86-CE47-A88A-1CC5CE99D491}"/>
                </a:ext>
              </a:extLst>
            </p:cNvPr>
            <p:cNvCxnSpPr>
              <a:cxnSpLocks/>
              <a:stCxn id="600" idx="0"/>
              <a:endCxn id="588" idx="2"/>
            </p:cNvCxnSpPr>
            <p:nvPr/>
          </p:nvCxnSpPr>
          <p:spPr bwMode="auto">
            <a:xfrm flipH="1" flipV="1">
              <a:off x="4682093" y="1828800"/>
              <a:ext cx="4733" cy="277746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9" name="Straight Arrow Connector 618">
              <a:extLst>
                <a:ext uri="{FF2B5EF4-FFF2-40B4-BE49-F238E27FC236}">
                  <a16:creationId xmlns:a16="http://schemas.microsoft.com/office/drawing/2014/main" id="{5F8A2934-7580-B043-B77E-366AEC9CB839}"/>
                </a:ext>
              </a:extLst>
            </p:cNvPr>
            <p:cNvCxnSpPr>
              <a:cxnSpLocks/>
              <a:stCxn id="615" idx="0"/>
              <a:endCxn id="588" idx="2"/>
            </p:cNvCxnSpPr>
            <p:nvPr/>
          </p:nvCxnSpPr>
          <p:spPr bwMode="auto">
            <a:xfrm flipH="1" flipV="1">
              <a:off x="4682093" y="1828800"/>
              <a:ext cx="995333" cy="286265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38" name="Straight Arrow Connector 637">
              <a:extLst>
                <a:ext uri="{FF2B5EF4-FFF2-40B4-BE49-F238E27FC236}">
                  <a16:creationId xmlns:a16="http://schemas.microsoft.com/office/drawing/2014/main" id="{A35AAAF1-1A12-0543-8B0D-BAA98A3C26E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648200" y="1066800"/>
              <a:ext cx="4733" cy="321838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A656A0E3-7078-F647-91B4-79F4622A1BA3}"/>
                </a:ext>
              </a:extLst>
            </p:cNvPr>
            <p:cNvGrpSpPr/>
            <p:nvPr/>
          </p:nvGrpSpPr>
          <p:grpSpPr>
            <a:xfrm>
              <a:off x="4495800" y="533400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574DB7B6-AA09-4D48-9494-D0C1D8A260C0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4EC67F8F-29C3-4640-B63A-B217732934F5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BC2DA9C7-C11B-A34F-B8F7-E3767FA187FE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CE68A30F-3E98-BF48-BDB1-18EC793691B8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92" name="Elbow Connector 691">
              <a:extLst>
                <a:ext uri="{FF2B5EF4-FFF2-40B4-BE49-F238E27FC236}">
                  <a16:creationId xmlns:a16="http://schemas.microsoft.com/office/drawing/2014/main" id="{4584CC8B-D87F-9B46-AD5A-43FC6F1AE95F}"/>
                </a:ext>
              </a:extLst>
            </p:cNvPr>
            <p:cNvCxnSpPr>
              <a:cxnSpLocks/>
              <a:stCxn id="688" idx="3"/>
              <a:endCxn id="588" idx="1"/>
            </p:cNvCxnSpPr>
            <p:nvPr/>
          </p:nvCxnSpPr>
          <p:spPr bwMode="auto">
            <a:xfrm flipV="1">
              <a:off x="2590800" y="1637967"/>
              <a:ext cx="762000" cy="8596"/>
            </a:xfrm>
            <a:prstGeom prst="bentConnector3">
              <a:avLst>
                <a:gd name="adj1" fmla="val 50000"/>
              </a:avLst>
            </a:prstGeom>
            <a:ln w="41275" cmpd="dbl">
              <a:solidFill>
                <a:srgbClr val="003399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B1ECCCE6-9F06-C048-B06E-89EEA4973C7C}"/>
                    </a:ext>
                  </a:extLst>
                </p:cNvPr>
                <p:cNvSpPr/>
                <p:nvPr/>
              </p:nvSpPr>
              <p:spPr>
                <a:xfrm>
                  <a:off x="4016912" y="457200"/>
                  <a:ext cx="503856" cy="586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AT" sz="280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accPr>
                          <m:e>
                            <m:r>
                              <a:rPr lang="de-AT" sz="2800" i="1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B1ECCCE6-9F06-C048-B06E-89EEA4973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912" y="457200"/>
                  <a:ext cx="503856" cy="586892"/>
                </a:xfrm>
                <a:prstGeom prst="rect">
                  <a:avLst/>
                </a:prstGeom>
                <a:blipFill>
                  <a:blip r:embed="rId13"/>
                  <a:stretch>
                    <a:fillRect t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6" name="Group 745">
            <a:extLst>
              <a:ext uri="{FF2B5EF4-FFF2-40B4-BE49-F238E27FC236}">
                <a16:creationId xmlns:a16="http://schemas.microsoft.com/office/drawing/2014/main" id="{EE52BF08-85F6-884B-9646-D249D1C34DD9}"/>
              </a:ext>
            </a:extLst>
          </p:cNvPr>
          <p:cNvGrpSpPr/>
          <p:nvPr/>
        </p:nvGrpSpPr>
        <p:grpSpPr>
          <a:xfrm>
            <a:off x="4724400" y="457200"/>
            <a:ext cx="3339527" cy="646326"/>
            <a:chOff x="4724400" y="457200"/>
            <a:chExt cx="3339527" cy="646326"/>
          </a:xfrm>
        </p:grpSpPr>
        <p:sp>
          <p:nvSpPr>
            <p:cNvPr id="698" name="Rounded Rectangle 697">
              <a:extLst>
                <a:ext uri="{FF2B5EF4-FFF2-40B4-BE49-F238E27FC236}">
                  <a16:creationId xmlns:a16="http://schemas.microsoft.com/office/drawing/2014/main" id="{563462C5-BCA6-EA45-98A7-EF859385CFA9}"/>
                </a:ext>
              </a:extLst>
            </p:cNvPr>
            <p:cNvSpPr/>
            <p:nvPr/>
          </p:nvSpPr>
          <p:spPr bwMode="auto">
            <a:xfrm>
              <a:off x="5781046" y="458711"/>
              <a:ext cx="1305554" cy="644815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600" dirty="0" err="1"/>
                <a:t>Softmax</a:t>
              </a:r>
              <a:endParaRPr lang="en-US" sz="1400" dirty="0"/>
            </a:p>
          </p:txBody>
        </p:sp>
        <p:cxnSp>
          <p:nvCxnSpPr>
            <p:cNvPr id="699" name="Straight Arrow Connector 698">
              <a:extLst>
                <a:ext uri="{FF2B5EF4-FFF2-40B4-BE49-F238E27FC236}">
                  <a16:creationId xmlns:a16="http://schemas.microsoft.com/office/drawing/2014/main" id="{74D62ECC-4D91-5041-A9E1-39C96D5A250B}"/>
                </a:ext>
              </a:extLst>
            </p:cNvPr>
            <p:cNvCxnSpPr>
              <a:cxnSpLocks/>
              <a:stCxn id="640" idx="3"/>
              <a:endCxn id="698" idx="1"/>
            </p:cNvCxnSpPr>
            <p:nvPr/>
          </p:nvCxnSpPr>
          <p:spPr bwMode="auto">
            <a:xfrm flipV="1">
              <a:off x="4724400" y="781119"/>
              <a:ext cx="1056646" cy="10718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2" name="Straight Arrow Connector 701">
              <a:extLst>
                <a:ext uri="{FF2B5EF4-FFF2-40B4-BE49-F238E27FC236}">
                  <a16:creationId xmlns:a16="http://schemas.microsoft.com/office/drawing/2014/main" id="{A2D9E26B-4ABD-B144-8106-91E55E187C4C}"/>
                </a:ext>
              </a:extLst>
            </p:cNvPr>
            <p:cNvCxnSpPr>
              <a:cxnSpLocks/>
              <a:stCxn id="698" idx="3"/>
            </p:cNvCxnSpPr>
            <p:nvPr/>
          </p:nvCxnSpPr>
          <p:spPr bwMode="auto">
            <a:xfrm flipV="1">
              <a:off x="7086600" y="777860"/>
              <a:ext cx="467144" cy="3259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C2379FFE-AD8C-CC4F-A71D-7B375D7638AD}"/>
                    </a:ext>
                  </a:extLst>
                </p:cNvPr>
                <p:cNvSpPr/>
                <p:nvPr/>
              </p:nvSpPr>
              <p:spPr>
                <a:xfrm>
                  <a:off x="7573344" y="457200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AT" sz="28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accPr>
                          <m:e>
                            <m:r>
                              <a:rPr lang="de-AT" sz="28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C2379FFE-AD8C-CC4F-A71D-7B375D7638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344" y="457200"/>
                  <a:ext cx="490583" cy="523220"/>
                </a:xfrm>
                <a:prstGeom prst="rect">
                  <a:avLst/>
                </a:prstGeom>
                <a:blipFill>
                  <a:blip r:embed="rId14"/>
                  <a:stretch>
                    <a:fillRect t="-4878" b="-12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99828273-33BA-0E48-93C0-46BEFAD1CBDB}"/>
              </a:ext>
            </a:extLst>
          </p:cNvPr>
          <p:cNvGrpSpPr/>
          <p:nvPr/>
        </p:nvGrpSpPr>
        <p:grpSpPr>
          <a:xfrm>
            <a:off x="304800" y="3424535"/>
            <a:ext cx="3505200" cy="1477310"/>
            <a:chOff x="304800" y="3424535"/>
            <a:chExt cx="3505200" cy="1477310"/>
          </a:xfrm>
        </p:grpSpPr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30DDD9D5-055D-6D4F-8DC4-915D7B4EF188}"/>
                </a:ext>
              </a:extLst>
            </p:cNvPr>
            <p:cNvSpPr/>
            <p:nvPr/>
          </p:nvSpPr>
          <p:spPr bwMode="auto">
            <a:xfrm>
              <a:off x="304800" y="4190334"/>
              <a:ext cx="2658586" cy="38166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Attention</a:t>
              </a:r>
            </a:p>
          </p:txBody>
        </p: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B430AE14-5439-484B-A57C-C9523B46BB2E}"/>
                </a:ext>
              </a:extLst>
            </p:cNvPr>
            <p:cNvCxnSpPr>
              <a:cxnSpLocks/>
              <a:stCxn id="19" idx="0"/>
              <a:endCxn id="189" idx="2"/>
            </p:cNvCxnSpPr>
            <p:nvPr/>
          </p:nvCxnSpPr>
          <p:spPr bwMode="auto">
            <a:xfrm flipV="1">
              <a:off x="604306" y="4572000"/>
              <a:ext cx="1029787" cy="321326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8F47AEAC-89BB-6B46-915B-E84B313488D5}"/>
                </a:ext>
              </a:extLst>
            </p:cNvPr>
            <p:cNvCxnSpPr>
              <a:cxnSpLocks/>
              <a:stCxn id="312" idx="0"/>
              <a:endCxn id="189" idx="2"/>
            </p:cNvCxnSpPr>
            <p:nvPr/>
          </p:nvCxnSpPr>
          <p:spPr bwMode="auto">
            <a:xfrm flipV="1">
              <a:off x="1590699" y="4572000"/>
              <a:ext cx="43394" cy="321326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E287B389-BCB0-0944-B74F-5DF7E33A0721}"/>
                </a:ext>
              </a:extLst>
            </p:cNvPr>
            <p:cNvCxnSpPr>
              <a:cxnSpLocks/>
              <a:stCxn id="328" idx="0"/>
              <a:endCxn id="189" idx="2"/>
            </p:cNvCxnSpPr>
            <p:nvPr/>
          </p:nvCxnSpPr>
          <p:spPr bwMode="auto">
            <a:xfrm flipH="1" flipV="1">
              <a:off x="1634093" y="4572000"/>
              <a:ext cx="947206" cy="329845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23" name="Group 622">
              <a:extLst>
                <a:ext uri="{FF2B5EF4-FFF2-40B4-BE49-F238E27FC236}">
                  <a16:creationId xmlns:a16="http://schemas.microsoft.com/office/drawing/2014/main" id="{312F0E5F-FDD0-5448-B075-61A7A8A94E20}"/>
                </a:ext>
              </a:extLst>
            </p:cNvPr>
            <p:cNvGrpSpPr/>
            <p:nvPr/>
          </p:nvGrpSpPr>
          <p:grpSpPr>
            <a:xfrm>
              <a:off x="3581400" y="3505200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5E956B14-2A22-554D-8AF7-D2FC3FF7AC9B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5" name="Oval 624">
                <a:extLst>
                  <a:ext uri="{FF2B5EF4-FFF2-40B4-BE49-F238E27FC236}">
                    <a16:creationId xmlns:a16="http://schemas.microsoft.com/office/drawing/2014/main" id="{5719707C-E69A-614C-9809-A1FB30A501F5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1A469564-23C5-5747-A3C3-71D9850A5924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7" name="Oval 626">
                <a:extLst>
                  <a:ext uri="{FF2B5EF4-FFF2-40B4-BE49-F238E27FC236}">
                    <a16:creationId xmlns:a16="http://schemas.microsoft.com/office/drawing/2014/main" id="{7F861E64-E6CF-214F-B81B-2A47406310AC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44" name="Straight Arrow Connector 643">
              <a:extLst>
                <a:ext uri="{FF2B5EF4-FFF2-40B4-BE49-F238E27FC236}">
                  <a16:creationId xmlns:a16="http://schemas.microsoft.com/office/drawing/2014/main" id="{49322E62-9E35-9248-B3E2-743DC3812920}"/>
                </a:ext>
              </a:extLst>
            </p:cNvPr>
            <p:cNvCxnSpPr>
              <a:cxnSpLocks/>
              <a:stCxn id="189" idx="0"/>
            </p:cNvCxnSpPr>
            <p:nvPr/>
          </p:nvCxnSpPr>
          <p:spPr bwMode="auto">
            <a:xfrm flipV="1">
              <a:off x="1634093" y="3962400"/>
              <a:ext cx="1955721" cy="227934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1" name="Elbow Connector 660">
              <a:extLst>
                <a:ext uri="{FF2B5EF4-FFF2-40B4-BE49-F238E27FC236}">
                  <a16:creationId xmlns:a16="http://schemas.microsoft.com/office/drawing/2014/main" id="{DAC286A1-046C-D14A-A93F-1EA0673B6660}"/>
                </a:ext>
              </a:extLst>
            </p:cNvPr>
            <p:cNvCxnSpPr>
              <a:cxnSpLocks/>
              <a:stCxn id="660" idx="2"/>
              <a:endCxn id="189" idx="1"/>
            </p:cNvCxnSpPr>
            <p:nvPr/>
          </p:nvCxnSpPr>
          <p:spPr bwMode="auto">
            <a:xfrm rot="10800000" flipV="1">
              <a:off x="304801" y="3518553"/>
              <a:ext cx="138275" cy="862614"/>
            </a:xfrm>
            <a:prstGeom prst="bentConnector3">
              <a:avLst>
                <a:gd name="adj1" fmla="val 265323"/>
              </a:avLst>
            </a:prstGeom>
            <a:ln w="41275" cmpd="dbl">
              <a:solidFill>
                <a:srgbClr val="003399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8CC9AF0-E8B4-8C47-9AF7-2D0B888E9EEA}"/>
                    </a:ext>
                  </a:extLst>
                </p:cNvPr>
                <p:cNvSpPr/>
                <p:nvPr/>
              </p:nvSpPr>
              <p:spPr>
                <a:xfrm>
                  <a:off x="3200400" y="3424535"/>
                  <a:ext cx="54027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</m:ctrlPr>
                              </m:accPr>
                              <m:e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68CC9AF0-E8B4-8C47-9AF7-2D0B888E9E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0400" y="3424535"/>
                  <a:ext cx="540276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189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9" name="Group 738">
            <a:extLst>
              <a:ext uri="{FF2B5EF4-FFF2-40B4-BE49-F238E27FC236}">
                <a16:creationId xmlns:a16="http://schemas.microsoft.com/office/drawing/2014/main" id="{50BBEEA1-794E-3B43-8425-EAA0A7B1B0EA}"/>
              </a:ext>
            </a:extLst>
          </p:cNvPr>
          <p:cNvGrpSpPr/>
          <p:nvPr/>
        </p:nvGrpSpPr>
        <p:grpSpPr>
          <a:xfrm>
            <a:off x="630275" y="3500735"/>
            <a:ext cx="5304911" cy="1411128"/>
            <a:chOff x="630275" y="3500735"/>
            <a:chExt cx="5304911" cy="1411128"/>
          </a:xfrm>
        </p:grpSpPr>
        <p:sp>
          <p:nvSpPr>
            <p:cNvPr id="394" name="Rounded Rectangle 393">
              <a:extLst>
                <a:ext uri="{FF2B5EF4-FFF2-40B4-BE49-F238E27FC236}">
                  <a16:creationId xmlns:a16="http://schemas.microsoft.com/office/drawing/2014/main" id="{E3F55B11-FDB6-CE4F-B2D8-8420CEED5979}"/>
                </a:ext>
              </a:extLst>
            </p:cNvPr>
            <p:cNvSpPr/>
            <p:nvPr/>
          </p:nvSpPr>
          <p:spPr bwMode="auto">
            <a:xfrm>
              <a:off x="3276600" y="4190334"/>
              <a:ext cx="2658586" cy="38166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Attention</a:t>
              </a:r>
            </a:p>
          </p:txBody>
        </p: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75C4396F-9A2B-F442-BA68-B237FC4E1C04}"/>
                </a:ext>
              </a:extLst>
            </p:cNvPr>
            <p:cNvCxnSpPr>
              <a:cxnSpLocks/>
              <a:stCxn id="390" idx="0"/>
              <a:endCxn id="394" idx="2"/>
            </p:cNvCxnSpPr>
            <p:nvPr/>
          </p:nvCxnSpPr>
          <p:spPr bwMode="auto">
            <a:xfrm flipV="1">
              <a:off x="3652903" y="4572000"/>
              <a:ext cx="952990" cy="313319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6BEE690A-57A5-C648-92E4-E2D29D17A22B}"/>
                </a:ext>
              </a:extLst>
            </p:cNvPr>
            <p:cNvCxnSpPr>
              <a:cxnSpLocks/>
              <a:stCxn id="407" idx="0"/>
              <a:endCxn id="394" idx="2"/>
            </p:cNvCxnSpPr>
            <p:nvPr/>
          </p:nvCxnSpPr>
          <p:spPr bwMode="auto">
            <a:xfrm flipH="1" flipV="1">
              <a:off x="4605893" y="4572000"/>
              <a:ext cx="5225" cy="313319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C245E974-1624-334C-9D8C-8F5BFC36139D}"/>
                </a:ext>
              </a:extLst>
            </p:cNvPr>
            <p:cNvCxnSpPr>
              <a:cxnSpLocks/>
              <a:stCxn id="424" idx="0"/>
              <a:endCxn id="394" idx="2"/>
            </p:cNvCxnSpPr>
            <p:nvPr/>
          </p:nvCxnSpPr>
          <p:spPr bwMode="auto">
            <a:xfrm flipH="1" flipV="1">
              <a:off x="4605893" y="4572000"/>
              <a:ext cx="998345" cy="339863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EE9678F2-ACAD-644D-9D3F-BFF2FB5BA423}"/>
                </a:ext>
              </a:extLst>
            </p:cNvPr>
            <p:cNvGrpSpPr/>
            <p:nvPr/>
          </p:nvGrpSpPr>
          <p:grpSpPr>
            <a:xfrm>
              <a:off x="4567793" y="3505200"/>
              <a:ext cx="228600" cy="516874"/>
              <a:chOff x="3729600" y="5634000"/>
              <a:chExt cx="381000" cy="1063518"/>
            </a:xfrm>
            <a:solidFill>
              <a:srgbClr val="00B050"/>
            </a:solidFill>
          </p:grpSpPr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A552FFD1-F22D-064D-9950-B4976611CBF9}"/>
                  </a:ext>
                </a:extLst>
              </p:cNvPr>
              <p:cNvSpPr/>
              <p:nvPr/>
            </p:nvSpPr>
            <p:spPr bwMode="auto">
              <a:xfrm>
                <a:off x="3729600" y="5634000"/>
                <a:ext cx="381000" cy="1063518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DB8D3B62-038E-2646-AF4B-DD5855C936AE}"/>
                  </a:ext>
                </a:extLst>
              </p:cNvPr>
              <p:cNvSpPr/>
              <p:nvPr/>
            </p:nvSpPr>
            <p:spPr bwMode="auto">
              <a:xfrm>
                <a:off x="3771900" y="5671088"/>
                <a:ext cx="304800" cy="30480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C606BFFF-043E-D640-913A-34902988698F}"/>
                  </a:ext>
                </a:extLst>
              </p:cNvPr>
              <p:cNvSpPr/>
              <p:nvPr/>
            </p:nvSpPr>
            <p:spPr bwMode="auto">
              <a:xfrm>
                <a:off x="3771900" y="6011352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55CD88B5-16BF-FF47-A81F-064E9B52C0EB}"/>
                  </a:ext>
                </a:extLst>
              </p:cNvPr>
              <p:cNvSpPr/>
              <p:nvPr/>
            </p:nvSpPr>
            <p:spPr bwMode="auto">
              <a:xfrm>
                <a:off x="3771900" y="6356835"/>
                <a:ext cx="304800" cy="304800"/>
              </a:xfrm>
              <a:prstGeom prst="ellipse">
                <a:avLst/>
              </a:prstGeom>
              <a:grpFill/>
              <a:ln>
                <a:solidFill>
                  <a:srgbClr val="00B05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882E1163-C5CA-9C49-A01C-7069D57D533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648200" y="3982941"/>
              <a:ext cx="14062" cy="207393"/>
            </a:xfrm>
            <a:prstGeom prst="straightConnector1">
              <a:avLst/>
            </a:prstGeom>
            <a:ln w="41275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4" name="Elbow Connector 663">
              <a:extLst>
                <a:ext uri="{FF2B5EF4-FFF2-40B4-BE49-F238E27FC236}">
                  <a16:creationId xmlns:a16="http://schemas.microsoft.com/office/drawing/2014/main" id="{065DD567-E03C-0D49-8328-58E6ABF2162C}"/>
                </a:ext>
              </a:extLst>
            </p:cNvPr>
            <p:cNvCxnSpPr>
              <a:cxnSpLocks/>
              <a:stCxn id="660" idx="6"/>
              <a:endCxn id="394" idx="1"/>
            </p:cNvCxnSpPr>
            <p:nvPr/>
          </p:nvCxnSpPr>
          <p:spPr bwMode="auto">
            <a:xfrm>
              <a:off x="630275" y="3518553"/>
              <a:ext cx="2646325" cy="862614"/>
            </a:xfrm>
            <a:prstGeom prst="bentConnector3">
              <a:avLst>
                <a:gd name="adj1" fmla="val 91329"/>
              </a:avLst>
            </a:prstGeom>
            <a:ln w="41275" cmpd="dbl">
              <a:solidFill>
                <a:srgbClr val="003399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C7462AF4-63E2-2940-9225-76C02116089A}"/>
                    </a:ext>
                  </a:extLst>
                </p:cNvPr>
                <p:cNvSpPr/>
                <p:nvPr/>
              </p:nvSpPr>
              <p:spPr>
                <a:xfrm>
                  <a:off x="4114800" y="3500735"/>
                  <a:ext cx="54739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AT" sz="2400" i="1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</m:ctrlPr>
                              </m:accPr>
                              <m:e>
                                <m:r>
                                  <a:rPr lang="de-AT" sz="2400" b="0" i="1" smtClean="0">
                                    <a:latin typeface="Cambria Math" panose="02040503050406030204" pitchFamily="18" charset="0"/>
                                    <a:ea typeface="Verdana" charset="0"/>
                                    <a:cs typeface="Verdana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de-AT" sz="2400" b="0" i="1" smtClean="0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C7462AF4-63E2-2940-9225-76C0211608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4800" y="3500735"/>
                  <a:ext cx="547394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3C4278B0-3CB9-5B4A-BDCE-1D5ABA077C0F}"/>
              </a:ext>
            </a:extLst>
          </p:cNvPr>
          <p:cNvGrpSpPr/>
          <p:nvPr/>
        </p:nvGrpSpPr>
        <p:grpSpPr>
          <a:xfrm>
            <a:off x="651095" y="3351622"/>
            <a:ext cx="8179691" cy="1524666"/>
            <a:chOff x="651095" y="3351622"/>
            <a:chExt cx="8179691" cy="1524666"/>
          </a:xfrm>
        </p:grpSpPr>
        <p:cxnSp>
          <p:nvCxnSpPr>
            <p:cNvPr id="672" name="Elbow Connector 671">
              <a:extLst>
                <a:ext uri="{FF2B5EF4-FFF2-40B4-BE49-F238E27FC236}">
                  <a16:creationId xmlns:a16="http://schemas.microsoft.com/office/drawing/2014/main" id="{DEEDC739-FBA9-F14C-8CB5-27032FFFE798}"/>
                </a:ext>
              </a:extLst>
            </p:cNvPr>
            <p:cNvCxnSpPr>
              <a:cxnSpLocks/>
              <a:stCxn id="657" idx="3"/>
              <a:endCxn id="441" idx="1"/>
            </p:cNvCxnSpPr>
            <p:nvPr/>
          </p:nvCxnSpPr>
          <p:spPr bwMode="auto">
            <a:xfrm>
              <a:off x="651095" y="3351622"/>
              <a:ext cx="5521105" cy="1030211"/>
            </a:xfrm>
            <a:prstGeom prst="bentConnector3">
              <a:avLst>
                <a:gd name="adj1" fmla="val 49351"/>
              </a:avLst>
            </a:prstGeom>
            <a:ln w="41275" cmpd="dbl">
              <a:solidFill>
                <a:srgbClr val="003399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343ED5D1-D312-6744-AD20-846118C6ADB4}"/>
                </a:ext>
              </a:extLst>
            </p:cNvPr>
            <p:cNvGrpSpPr/>
            <p:nvPr/>
          </p:nvGrpSpPr>
          <p:grpSpPr>
            <a:xfrm>
              <a:off x="5174724" y="3500735"/>
              <a:ext cx="3656062" cy="1375553"/>
              <a:chOff x="5174724" y="3500735"/>
              <a:chExt cx="3656062" cy="1375553"/>
            </a:xfrm>
          </p:grpSpPr>
          <p:sp>
            <p:nvSpPr>
              <p:cNvPr id="441" name="Rounded Rectangle 440">
                <a:extLst>
                  <a:ext uri="{FF2B5EF4-FFF2-40B4-BE49-F238E27FC236}">
                    <a16:creationId xmlns:a16="http://schemas.microsoft.com/office/drawing/2014/main" id="{4D5900B6-BBA9-B64B-8FA1-442AC13F712F}"/>
                  </a:ext>
                </a:extLst>
              </p:cNvPr>
              <p:cNvSpPr/>
              <p:nvPr/>
            </p:nvSpPr>
            <p:spPr bwMode="auto">
              <a:xfrm>
                <a:off x="6172200" y="4191000"/>
                <a:ext cx="2658586" cy="381666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Attention</a:t>
                </a:r>
              </a:p>
            </p:txBody>
          </p: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232B1670-264B-9F4D-9776-95D0883F23DC}"/>
                  </a:ext>
                </a:extLst>
              </p:cNvPr>
              <p:cNvCxnSpPr>
                <a:cxnSpLocks/>
                <a:stCxn id="437" idx="0"/>
                <a:endCxn id="441" idx="2"/>
              </p:cNvCxnSpPr>
              <p:nvPr/>
            </p:nvCxnSpPr>
            <p:spPr bwMode="auto">
              <a:xfrm flipV="1">
                <a:off x="6534764" y="4572666"/>
                <a:ext cx="966729" cy="295103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C051ACB4-8950-714E-8AA8-84AD4B3FB95B}"/>
                  </a:ext>
                </a:extLst>
              </p:cNvPr>
              <p:cNvCxnSpPr>
                <a:cxnSpLocks/>
                <a:stCxn id="454" idx="0"/>
                <a:endCxn id="441" idx="2"/>
              </p:cNvCxnSpPr>
              <p:nvPr/>
            </p:nvCxnSpPr>
            <p:spPr bwMode="auto">
              <a:xfrm flipH="1" flipV="1">
                <a:off x="7501493" y="4572666"/>
                <a:ext cx="19664" cy="295103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94B19E8F-128E-C94C-AA8A-D977F51C10C6}"/>
                  </a:ext>
                </a:extLst>
              </p:cNvPr>
              <p:cNvCxnSpPr>
                <a:cxnSpLocks/>
                <a:stCxn id="470" idx="0"/>
                <a:endCxn id="441" idx="2"/>
              </p:cNvCxnSpPr>
              <p:nvPr/>
            </p:nvCxnSpPr>
            <p:spPr bwMode="auto">
              <a:xfrm flipH="1" flipV="1">
                <a:off x="7501493" y="4572666"/>
                <a:ext cx="1010264" cy="303622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80B14B11-8EF6-1D4E-B8A0-CEDEE900EFEE}"/>
                  </a:ext>
                </a:extLst>
              </p:cNvPr>
              <p:cNvGrpSpPr/>
              <p:nvPr/>
            </p:nvGrpSpPr>
            <p:grpSpPr>
              <a:xfrm>
                <a:off x="5558393" y="3513719"/>
                <a:ext cx="228600" cy="516874"/>
                <a:chOff x="3729600" y="5634000"/>
                <a:chExt cx="381000" cy="1063518"/>
              </a:xfrm>
              <a:solidFill>
                <a:srgbClr val="00B050"/>
              </a:solidFill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AF509F09-0D2B-EF4C-8DB6-882C348E2ED8}"/>
                    </a:ext>
                  </a:extLst>
                </p:cNvPr>
                <p:cNvSpPr/>
                <p:nvPr/>
              </p:nvSpPr>
              <p:spPr bwMode="auto">
                <a:xfrm>
                  <a:off x="3729600" y="5634000"/>
                  <a:ext cx="381000" cy="1063518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4BE64DA2-9887-C544-B575-FA60FDB376D4}"/>
                    </a:ext>
                  </a:extLst>
                </p:cNvPr>
                <p:cNvSpPr/>
                <p:nvPr/>
              </p:nvSpPr>
              <p:spPr bwMode="auto">
                <a:xfrm>
                  <a:off x="3771900" y="5671088"/>
                  <a:ext cx="304800" cy="304800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655DF1F4-E023-B746-AE34-30965612FB55}"/>
                    </a:ext>
                  </a:extLst>
                </p:cNvPr>
                <p:cNvSpPr/>
                <p:nvPr/>
              </p:nvSpPr>
              <p:spPr bwMode="auto">
                <a:xfrm>
                  <a:off x="3771900" y="6011352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44611289-5478-574D-99C2-065FDA529AB9}"/>
                    </a:ext>
                  </a:extLst>
                </p:cNvPr>
                <p:cNvSpPr/>
                <p:nvPr/>
              </p:nvSpPr>
              <p:spPr bwMode="auto">
                <a:xfrm>
                  <a:off x="3771900" y="6356835"/>
                  <a:ext cx="304800" cy="304800"/>
                </a:xfrm>
                <a:prstGeom prst="ellipse">
                  <a:avLst/>
                </a:prstGeom>
                <a:grpFill/>
                <a:ln>
                  <a:solidFill>
                    <a:srgbClr val="00B050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651" name="Straight Arrow Connector 650">
                <a:extLst>
                  <a:ext uri="{FF2B5EF4-FFF2-40B4-BE49-F238E27FC236}">
                    <a16:creationId xmlns:a16="http://schemas.microsoft.com/office/drawing/2014/main" id="{CBDBD821-0996-5949-A2E5-681090EB721A}"/>
                  </a:ext>
                </a:extLst>
              </p:cNvPr>
              <p:cNvCxnSpPr>
                <a:cxnSpLocks/>
                <a:stCxn id="441" idx="0"/>
                <a:endCxn id="634" idx="3"/>
              </p:cNvCxnSpPr>
              <p:nvPr/>
            </p:nvCxnSpPr>
            <p:spPr bwMode="auto">
              <a:xfrm flipH="1" flipV="1">
                <a:off x="5786993" y="3772156"/>
                <a:ext cx="1714500" cy="418844"/>
              </a:xfrm>
              <a:prstGeom prst="straightConnector1">
                <a:avLst/>
              </a:prstGeom>
              <a:ln w="41275">
                <a:headEnd type="none" w="med" len="med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44B2D793-EE36-0747-BC54-306F55482B2D}"/>
                      </a:ext>
                    </a:extLst>
                  </p:cNvPr>
                  <p:cNvSpPr/>
                  <p:nvPr/>
                </p:nvSpPr>
                <p:spPr>
                  <a:xfrm>
                    <a:off x="5174724" y="3500735"/>
                    <a:ext cx="547394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AT" sz="24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4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44B2D793-EE36-0747-BC54-306F55482B2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74724" y="3500735"/>
                    <a:ext cx="547394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t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098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Representation 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13C-1167-7C45-B51C-4509B99CF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8077200" cy="4876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sz="280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dirty="0"/>
                  <a:t> word embedding</a:t>
                </a:r>
                <a:endParaRPr lang="de-AT" i="1" dirty="0">
                  <a:latin typeface="Cambria Math" panose="02040503050406030204" pitchFamily="18" charset="0"/>
                  <a:ea typeface="Verdana" charset="0"/>
                  <a:cs typeface="Verdana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280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AT" sz="2800" i="1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accPr>
                          <m:e>
                            <m:r>
                              <a:rPr lang="de-AT" sz="2800" i="1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de-AT" sz="28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600" dirty="0"/>
                  <a:t>  </a:t>
                </a:r>
                <a:r>
                  <a:rPr lang="en-US" dirty="0"/>
                  <a:t>query representation for words: </a:t>
                </a:r>
                <a:r>
                  <a:rPr lang="en-US" i="1" dirty="0"/>
                  <a:t>what is the informative word?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sz="28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high level sentence representation</a:t>
                </a:r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AT" sz="28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AT" sz="2800" i="1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</m:ctrlPr>
                          </m:accPr>
                          <m:e>
                            <m:r>
                              <a:rPr lang="de-AT" sz="2800" i="1">
                                <a:latin typeface="Cambria Math" panose="02040503050406030204" pitchFamily="18" charset="0"/>
                                <a:ea typeface="Verdana" charset="0"/>
                                <a:cs typeface="Verdana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de-AT" sz="2800" b="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dirty="0"/>
                  <a:t>  </a:t>
                </a:r>
                <a:r>
                  <a:rPr lang="en-US" dirty="0"/>
                  <a:t>query representation for sentences: </a:t>
                </a:r>
                <a:r>
                  <a:rPr lang="en-US" i="1" dirty="0"/>
                  <a:t>which sentence is informative?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de-AT" sz="280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800" b="0" i="1" smtClean="0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sz="1600" dirty="0"/>
                  <a:t>  </a:t>
                </a:r>
                <a:r>
                  <a:rPr lang="en-US" dirty="0"/>
                  <a:t>high level document representation</a:t>
                </a:r>
                <a:endParaRPr lang="en-US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AT" sz="28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accPr>
                      <m:e>
                        <m:r>
                          <a:rPr lang="de-AT" sz="28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 class prediction</a:t>
                </a:r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09D13C-1167-7C45-B51C-4509B99CF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8077200" cy="4876800"/>
              </a:xfrm>
              <a:blipFill>
                <a:blip r:embed="rId2"/>
                <a:stretch>
                  <a:fillRect l="-1415" t="-779" r="-6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74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1B20B5-4191-0140-BED6-4649BB8D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693"/>
            <a:ext cx="9144000" cy="5997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CD36B-C7AF-4042-B624-B4BAC31F2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Evaluation 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4AD544-D269-7849-A80D-F1E4763484E9}"/>
              </a:ext>
            </a:extLst>
          </p:cNvPr>
          <p:cNvSpPr/>
          <p:nvPr/>
        </p:nvSpPr>
        <p:spPr>
          <a:xfrm>
            <a:off x="26233" y="645868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3393912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0AC1-4C9C-DC4B-B8A4-E76EA51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0AA3-715B-BB48-BFF6-EB4A7310D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Crash course (1)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Vector representation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Neural Networks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Word Representation Learning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Neural word representation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word2vec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50000"/>
                  </a:schemeClr>
                </a:solidFill>
              </a:rPr>
              <a:t>---Break---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Crash course (2)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Recurrent Neural Networks</a:t>
            </a:r>
          </a:p>
          <a:p>
            <a:pPr lvl="1"/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Attention Mechanism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Document Classification</a:t>
            </a:r>
          </a:p>
          <a:p>
            <a:r>
              <a:rPr lang="en-US" dirty="0"/>
              <a:t>Applications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1186996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45835" y="5771006"/>
            <a:ext cx="31829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 i="1"/>
            </a:pPr>
            <a:r>
              <a:rPr sz="1800" dirty="0"/>
              <a:t>return price=(price</a:t>
            </a:r>
            <a:r>
              <a:rPr sz="1050" dirty="0"/>
              <a:t>(t) </a:t>
            </a:r>
            <a:r>
              <a:rPr sz="1800" dirty="0"/>
              <a:t>/ price</a:t>
            </a:r>
            <a:r>
              <a:rPr sz="1100" dirty="0"/>
              <a:t>(t-1)</a:t>
            </a:r>
            <a:r>
              <a:rPr sz="1800" dirty="0"/>
              <a:t>)-1</a:t>
            </a:r>
          </a:p>
        </p:txBody>
      </p:sp>
      <p:sp>
        <p:nvSpPr>
          <p:cNvPr id="147" name="Shape 147"/>
          <p:cNvSpPr/>
          <p:nvPr/>
        </p:nvSpPr>
        <p:spPr>
          <a:xfrm>
            <a:off x="629016" y="6183870"/>
            <a:ext cx="31396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tIns="45719" rIns="45719" bIns="45719" numCol="1" anchor="t">
            <a:spAutoFit/>
          </a:bodyPr>
          <a:lstStyle>
            <a:lvl1pPr>
              <a:defRPr sz="2500" i="1"/>
            </a:lvl1pPr>
          </a:lstStyle>
          <a:p>
            <a:r>
              <a:rPr sz="1800" dirty="0"/>
              <a:t>volatility=log(std(return prices))</a:t>
            </a:r>
          </a:p>
        </p:txBody>
      </p:sp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181964"/>
            <a:ext cx="6672138" cy="38806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1196840" y="1295400"/>
            <a:ext cx="5964250" cy="3880627"/>
            <a:chOff x="1" y="-94557"/>
            <a:chExt cx="6676613" cy="4487291"/>
          </a:xfrm>
        </p:grpSpPr>
        <p:sp>
          <p:nvSpPr>
            <p:cNvPr id="150" name="Shape 150"/>
            <p:cNvSpPr/>
            <p:nvPr/>
          </p:nvSpPr>
          <p:spPr>
            <a:xfrm>
              <a:off x="4996514" y="-94557"/>
              <a:ext cx="690986" cy="4474027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214111" y="-81296"/>
              <a:ext cx="751370" cy="4474030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" y="77057"/>
              <a:ext cx="2176778" cy="3570257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979812" y="77056"/>
              <a:ext cx="2017612" cy="3570259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687502" y="77056"/>
              <a:ext cx="989112" cy="3570258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26DB0D8-891E-6042-A839-34A367A0D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Volatility in Financial System</a:t>
            </a:r>
          </a:p>
        </p:txBody>
      </p:sp>
    </p:spTree>
    <p:extLst>
      <p:ext uri="{BB962C8B-B14F-4D97-AF65-F5344CB8AC3E}">
        <p14:creationId xmlns:p14="http://schemas.microsoft.com/office/powerpoint/2010/main" val="120411199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FC3C9E-7F8E-FA4C-89BF-07CAA19D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858000" cy="45301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324A507-76AA-FF48-9C2A-14519999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241300"/>
            <a:ext cx="8147050" cy="576263"/>
          </a:xfrm>
        </p:spPr>
        <p:txBody>
          <a:bodyPr/>
          <a:lstStyle/>
          <a:p>
            <a:r>
              <a:rPr lang="en-US" dirty="0"/>
              <a:t>Job Market</a:t>
            </a:r>
          </a:p>
        </p:txBody>
      </p:sp>
    </p:spTree>
    <p:extLst>
      <p:ext uri="{BB962C8B-B14F-4D97-AF65-F5344CB8AC3E}">
        <p14:creationId xmlns:p14="http://schemas.microsoft.com/office/powerpoint/2010/main" val="2844612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0k-2011-423237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795" y="1777115"/>
            <a:ext cx="3399153" cy="4399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10k-2011-423237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15" y="756013"/>
            <a:ext cx="4412588" cy="5710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10k-2011-423237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507" y="877874"/>
            <a:ext cx="3220662" cy="416803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829F75-AB9C-F944-A4F1-B5DF4045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Annual Reports</a:t>
            </a:r>
          </a:p>
        </p:txBody>
      </p:sp>
    </p:spTree>
    <p:extLst>
      <p:ext uri="{BB962C8B-B14F-4D97-AF65-F5344CB8AC3E}">
        <p14:creationId xmlns:p14="http://schemas.microsoft.com/office/powerpoint/2010/main" val="3091982082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-164561" y="1093086"/>
            <a:ext cx="9213558" cy="225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>
                <a:latin typeface="Helvetica" pitchFamily="2" charset="0"/>
              </a:rPr>
              <a:t>Using sentiment analysis (Text) to predict the volatility of upcoming quartiles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>
                <a:latin typeface="Helvetica" pitchFamily="2" charset="0"/>
              </a:rPr>
              <a:t>Text data significantly improves prediction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lang="en-US" dirty="0">
              <a:latin typeface="Helvetica" pitchFamily="2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49" y="2378544"/>
            <a:ext cx="6067824" cy="4479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514D15-476B-1F46-B95B-B7EEBE14BF04}"/>
              </a:ext>
            </a:extLst>
          </p:cNvPr>
          <p:cNvSpPr/>
          <p:nvPr/>
        </p:nvSpPr>
        <p:spPr>
          <a:xfrm>
            <a:off x="8702854" y="64549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B52BDB-C2EB-8841-924E-57225EDA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Volatility Prediction with 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326022303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Change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3E94F4-D1C3-BF4F-A56F-DE666AC0EF7B}"/>
              </a:ext>
            </a:extLst>
          </p:cNvPr>
          <p:cNvSpPr/>
          <p:nvPr/>
        </p:nvSpPr>
        <p:spPr>
          <a:xfrm>
            <a:off x="8702854" y="64549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[6]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5500121-EB61-064C-8F32-5E8CEE558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52600"/>
            <a:ext cx="8795585" cy="3962400"/>
          </a:xfrm>
        </p:spPr>
      </p:pic>
    </p:spTree>
    <p:extLst>
      <p:ext uri="{BB962C8B-B14F-4D97-AF65-F5344CB8AC3E}">
        <p14:creationId xmlns:p14="http://schemas.microsoft.com/office/powerpoint/2010/main" val="1640777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0152"/>
            <a:ext cx="9144000" cy="358444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41F61AE-3D13-1941-8DBC-7A9D0069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 of Gender Bias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5FE0A8-926D-5945-BF20-B8271B0A3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143001"/>
            <a:ext cx="8137525" cy="12923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tendencies of various jobs to genders, based on the representation of words, trained on the Wikipedia.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indicates the ethical bias in data.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3784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F9CF3-CAFE-E44D-B468-65E0351D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8EC63-F12A-1045-9A0E-2DD1D133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9" y="1215744"/>
            <a:ext cx="4616080" cy="2289456"/>
          </a:xfrm>
        </p:spPr>
        <p:txBody>
          <a:bodyPr/>
          <a:lstStyle/>
          <a:p>
            <a:r>
              <a:rPr lang="en-US" dirty="0"/>
              <a:t>Semantics of language and the world</a:t>
            </a:r>
          </a:p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+mn-cs"/>
              </a:rPr>
              <a:t>“The image of the world around us, which we carry in our head, is just a model. Nobody in his[/her] head imagines all the </a:t>
            </a:r>
            <a:r>
              <a:rPr lang="en-US" sz="1800" i="1" kern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+mn-cs"/>
              </a:rPr>
              <a:t>world, government or country. He[/She]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46784-7C89-2849-BDDE-1D08D0FE4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762000"/>
            <a:ext cx="2964494" cy="23656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A68AF0-A10A-EA4A-AA8F-DFBF0774673F}"/>
              </a:ext>
            </a:extLst>
          </p:cNvPr>
          <p:cNvSpPr/>
          <p:nvPr/>
        </p:nvSpPr>
        <p:spPr>
          <a:xfrm>
            <a:off x="8559753" y="275832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[8]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66C17C-0494-414A-8A36-6CC5CDDDF790}"/>
              </a:ext>
            </a:extLst>
          </p:cNvPr>
          <p:cNvSpPr txBox="1">
            <a:spLocks/>
          </p:cNvSpPr>
          <p:nvPr/>
        </p:nvSpPr>
        <p:spPr bwMode="auto">
          <a:xfrm>
            <a:off x="609600" y="3124200"/>
            <a:ext cx="7839705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800" i="1" dirty="0">
                <a:solidFill>
                  <a:srgbClr val="000000"/>
                </a:solidFill>
                <a:latin typeface="Arial" charset="0"/>
                <a:ea typeface="MS PGothic" pitchFamily="34" charset="-128"/>
              </a:rPr>
              <a:t>has</a:t>
            </a:r>
            <a:r>
              <a:rPr lang="en-US" sz="1800" dirty="0"/>
              <a:t> </a:t>
            </a:r>
            <a:r>
              <a:rPr lang="en-US" sz="1800" i="1" kern="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+mn-cs"/>
              </a:rPr>
              <a:t>only selected concepts, and relationships between them, and uses those to represent the real system.” Mental Model </a:t>
            </a:r>
            <a:r>
              <a:rPr lang="en-US" sz="1800" kern="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+mn-cs"/>
              </a:rPr>
              <a:t>[7]</a:t>
            </a:r>
          </a:p>
          <a:p>
            <a:pPr marL="457200" lvl="1" indent="0">
              <a:buFontTx/>
              <a:buNone/>
            </a:pPr>
            <a:endParaRPr lang="en-US" kern="0" dirty="0"/>
          </a:p>
          <a:p>
            <a:r>
              <a:rPr lang="en-US" kern="0" dirty="0"/>
              <a:t>Representation Learning</a:t>
            </a:r>
          </a:p>
          <a:p>
            <a:pPr lvl="1"/>
            <a:r>
              <a:rPr lang="en-US" dirty="0"/>
              <a:t>Abstract representation of spatial and temporal aspects of information</a:t>
            </a:r>
          </a:p>
          <a:p>
            <a:pPr lvl="1"/>
            <a:r>
              <a:rPr lang="en-US" kern="0" dirty="0"/>
              <a:t>Various granularities → abstraction level</a:t>
            </a:r>
          </a:p>
          <a:p>
            <a:pPr lvl="1"/>
            <a:r>
              <a:rPr lang="en-US" kern="0" dirty="0"/>
              <a:t>Task-specific, domain specific → transfer learning</a:t>
            </a:r>
          </a:p>
          <a:p>
            <a:pPr lvl="1"/>
            <a:r>
              <a:rPr lang="en-US" kern="0" dirty="0"/>
              <a:t>Commonalities among languages → multilingual models</a:t>
            </a:r>
          </a:p>
          <a:p>
            <a:pPr marL="0" indent="0"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151566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6E879-34C4-E144-9252-CEF4A9E0F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676400"/>
            <a:ext cx="3810000" cy="213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F9CF3-CAFE-E44D-B468-65E0351D4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8EC63-F12A-1045-9A0E-2DD1D1333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370806"/>
            <a:ext cx="8137525" cy="4878388"/>
          </a:xfrm>
        </p:spPr>
        <p:txBody>
          <a:bodyPr/>
          <a:lstStyle/>
          <a:p>
            <a:r>
              <a:rPr lang="en-US" dirty="0"/>
              <a:t>Understanding information contents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Summarization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Aspects of information tailoring and provision</a:t>
            </a:r>
          </a:p>
          <a:p>
            <a:pPr lvl="1"/>
            <a:r>
              <a:rPr lang="en-US" dirty="0"/>
              <a:t>Personalization vs. De-personalization</a:t>
            </a:r>
          </a:p>
          <a:p>
            <a:pPr lvl="1"/>
            <a:r>
              <a:rPr lang="en-US" dirty="0"/>
              <a:t>Controversy detection</a:t>
            </a:r>
          </a:p>
          <a:p>
            <a:pPr lvl="1"/>
            <a:r>
              <a:rPr lang="en-US" dirty="0"/>
              <a:t>Multiple points of view</a:t>
            </a:r>
          </a:p>
        </p:txBody>
      </p:sp>
    </p:spTree>
    <p:extLst>
      <p:ext uri="{BB962C8B-B14F-4D97-AF65-F5344CB8AC3E}">
        <p14:creationId xmlns:p14="http://schemas.microsoft.com/office/powerpoint/2010/main" val="10270586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0F95-6C1C-5149-81EC-CFAF26EC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DE805-FD4C-0048-AF72-4A363AE8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371600"/>
            <a:ext cx="8137525" cy="1905000"/>
          </a:xfrm>
        </p:spPr>
        <p:txBody>
          <a:bodyPr/>
          <a:lstStyle/>
          <a:p>
            <a:r>
              <a:rPr lang="en-US" dirty="0"/>
              <a:t>Exploring aspects of society</a:t>
            </a:r>
          </a:p>
          <a:p>
            <a:pPr lvl="1"/>
            <a:r>
              <a:rPr lang="en-US" dirty="0"/>
              <a:t>Computational Social Science with NLP</a:t>
            </a:r>
          </a:p>
          <a:p>
            <a:pPr lvl="2"/>
            <a:r>
              <a:rPr lang="en-US" dirty="0"/>
              <a:t>Economy</a:t>
            </a:r>
          </a:p>
          <a:p>
            <a:pPr lvl="2"/>
            <a:r>
              <a:rPr lang="en-US" dirty="0"/>
              <a:t>Sociology</a:t>
            </a:r>
          </a:p>
          <a:p>
            <a:pPr lvl="2"/>
            <a:r>
              <a:rPr lang="en-US" dirty="0"/>
              <a:t>Psychology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921E8-C870-1347-9F34-D75D3AB1F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41625"/>
            <a:ext cx="3022556" cy="350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7FFF20-B4E8-F242-9F66-4EDCEB4DE209}"/>
              </a:ext>
            </a:extLst>
          </p:cNvPr>
          <p:cNvSpPr txBox="1">
            <a:spLocks/>
          </p:cNvSpPr>
          <p:nvPr/>
        </p:nvSpPr>
        <p:spPr bwMode="auto">
          <a:xfrm>
            <a:off x="381000" y="3276600"/>
            <a:ext cx="5638800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Ethics, fairness, and transparency</a:t>
            </a:r>
          </a:p>
          <a:p>
            <a:pPr lvl="1"/>
            <a:r>
              <a:rPr lang="en-US" kern="0" dirty="0"/>
              <a:t>implications of the new technology on the society</a:t>
            </a:r>
          </a:p>
          <a:p>
            <a:pPr lvl="1"/>
            <a:r>
              <a:rPr lang="en-US" kern="0" dirty="0"/>
              <a:t>Ownership of data and models, laws, etc.</a:t>
            </a:r>
          </a:p>
          <a:p>
            <a:pPr lvl="1"/>
            <a:r>
              <a:rPr lang="en-US" kern="0" dirty="0"/>
              <a:t>Ethical bias in data and algorithms</a:t>
            </a:r>
          </a:p>
          <a:p>
            <a:pPr lvl="1"/>
            <a:r>
              <a:rPr lang="en-US" kern="0" dirty="0"/>
              <a:t>Interpretability of the models</a:t>
            </a:r>
          </a:p>
        </p:txBody>
      </p:sp>
    </p:spTree>
    <p:extLst>
      <p:ext uri="{BB962C8B-B14F-4D97-AF65-F5344CB8AC3E}">
        <p14:creationId xmlns:p14="http://schemas.microsoft.com/office/powerpoint/2010/main" val="31995185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762000" y="1262061"/>
            <a:ext cx="8077199" cy="50847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1400" kern="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[1] </a:t>
            </a:r>
            <a:r>
              <a:rPr lang="en-GB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Jurafsky</a:t>
            </a:r>
            <a:r>
              <a:rPr lang="en-GB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Dan, and James H. Martin. </a:t>
            </a:r>
            <a:r>
              <a:rPr lang="en-GB" sz="1400" i="1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Speech and language processing</a:t>
            </a:r>
            <a:r>
              <a:rPr lang="en-GB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. Vol. 3. London: Pearson, 2014.</a:t>
            </a:r>
            <a:endParaRPr lang="en-GB" sz="1400" b="1" kern="0" dirty="0"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[2] Kulkarni,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Vivek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et al. "Statistically significant detection of linguistic change."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Proceedings of the 24th International Conference on World Wide Web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International World Wide Web Conferences Steering Committee, 2015.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[3]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Mikolov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Tomas, et al. "Distributed representations of words and phrases and their compositionality." 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Advances in neural information processing systems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2013.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[4]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Zichao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et al. "Hierarchical attention networks for document classification." Proceedings of the 2016 Conference of the North American Chapter of the Association for Computational Linguistics: Human Language Technologies. 2016.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[5] Volatility Prediction using Financial Disclosures Sentiments with Word Embedding-based IR Models.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Navid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Rekabsaz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Mihai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Lupu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Artem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Baklanov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Allan Hanbury, Alexander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Duer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Linda Anderson. In Proceedings of the Annual Meeting of the Association for Computational Linguistics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[6] Hamilton, William L., Jure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Leskovec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, and Dan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Jurafsky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. "Diachronic Word Embeddings Reveal Statistical Laws of Semantic Change." Proceedings of the 54th Annual Meeting of the Association for Computational Linguistics (Volume 1: Long Papers). Vol. 1. 2016.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[7] Forrester, Jay Wright. Counterintuitive behavior of so-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cial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 systems, 1971. URL https://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en.wikipedia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. org/wiki/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Mental_model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. [Online; accessed 01- Nov-2017].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[8] Ha, David, and Jürgen 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Schmidhuber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. "World Models." </a:t>
            </a:r>
            <a:r>
              <a:rPr lang="en-US" sz="1400" dirty="0" err="1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arXiv</a:t>
            </a:r>
            <a:r>
              <a:rPr lang="en-US" sz="1400" dirty="0">
                <a:latin typeface="Arial" panose="020B0604020202020204" pitchFamily="34" charset="0"/>
                <a:ea typeface="Verdana" charset="0"/>
                <a:cs typeface="Arial" panose="020B0604020202020204" pitchFamily="34" charset="0"/>
              </a:rPr>
              <a:t> preprint arXiv:1803.10122 (2018)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rial" panose="020B0604020202020204" pitchFamily="34" charset="0"/>
              <a:ea typeface="Verdana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A627CC-7D63-2A42-A6C3-57CCA624D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2293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0AC1-4C9C-DC4B-B8A4-E76EA512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0AA3-715B-BB48-BFF6-EB4A7310D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Crash course (1)</a:t>
            </a:r>
          </a:p>
          <a:p>
            <a:pPr lvl="1"/>
            <a:r>
              <a:rPr lang="en-US" dirty="0"/>
              <a:t>Vector representation</a:t>
            </a:r>
          </a:p>
          <a:p>
            <a:pPr lvl="1"/>
            <a:r>
              <a:rPr lang="en-US" dirty="0"/>
              <a:t>Neural Networks</a:t>
            </a:r>
          </a:p>
          <a:p>
            <a:r>
              <a:rPr lang="en-US" dirty="0"/>
              <a:t>Word Representation Learning</a:t>
            </a:r>
          </a:p>
          <a:p>
            <a:pPr lvl="1"/>
            <a:r>
              <a:rPr lang="en-US" dirty="0"/>
              <a:t>Neural word representation</a:t>
            </a:r>
          </a:p>
          <a:p>
            <a:pPr lvl="1"/>
            <a:r>
              <a:rPr lang="en-US" dirty="0"/>
              <a:t>word2vec</a:t>
            </a:r>
          </a:p>
          <a:p>
            <a:pPr marL="0" indent="0">
              <a:buNone/>
            </a:pPr>
            <a:r>
              <a:rPr lang="en-US" sz="1800" i="1" dirty="0">
                <a:solidFill>
                  <a:schemeClr val="accent3">
                    <a:lumMod val="50000"/>
                  </a:schemeClr>
                </a:solidFill>
              </a:rPr>
              <a:t>---Break---</a:t>
            </a:r>
            <a:endParaRPr lang="en-US" i="1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/>
              <a:t>Crash course (2)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Attention Mechanism</a:t>
            </a:r>
          </a:p>
          <a:p>
            <a:r>
              <a:rPr lang="en-US" dirty="0"/>
              <a:t>Document Classification</a:t>
            </a:r>
          </a:p>
          <a:p>
            <a:r>
              <a:rPr lang="en-US" dirty="0"/>
              <a:t>Applications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57509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/>
              <p:cNvSpPr txBox="1"/>
              <p:nvPr/>
            </p:nvSpPr>
            <p:spPr>
              <a:xfrm>
                <a:off x="990600" y="5105400"/>
                <a:ext cx="7629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AT" sz="4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AT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feld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105400"/>
                <a:ext cx="762992" cy="615553"/>
              </a:xfrm>
              <a:prstGeom prst="rect">
                <a:avLst/>
              </a:prstGeom>
              <a:blipFill>
                <a:blip r:embed="rId3"/>
                <a:stretch>
                  <a:fillRect t="-34694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el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854329"/>
                  </p:ext>
                </p:extLst>
              </p:nvPr>
            </p:nvGraphicFramePr>
            <p:xfrm>
              <a:off x="1858962" y="5089617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7778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36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de-AT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  <m:t>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el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854329"/>
                  </p:ext>
                </p:extLst>
              </p:nvPr>
            </p:nvGraphicFramePr>
            <p:xfrm>
              <a:off x="1858962" y="5089617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92498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7778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390" t="-3226" r="-718644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7083" t="-3226" r="-783333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78689" t="-3226" r="-516393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0833" t="-3226" r="-31250" b="-48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61644" t="-3226" r="-2740" b="-4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8C9E46B7-90A9-924B-A363-7CDF3C7CE4DB}"/>
              </a:ext>
            </a:extLst>
          </p:cNvPr>
          <p:cNvGrpSpPr/>
          <p:nvPr/>
        </p:nvGrpSpPr>
        <p:grpSpPr>
          <a:xfrm>
            <a:off x="1858962" y="4419600"/>
            <a:ext cx="6066025" cy="646331"/>
            <a:chOff x="1631950" y="4419600"/>
            <a:chExt cx="6066025" cy="6463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hteck 9"/>
                <p:cNvSpPr/>
                <p:nvPr/>
              </p:nvSpPr>
              <p:spPr>
                <a:xfrm>
                  <a:off x="4343400" y="4419600"/>
                  <a:ext cx="643125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AT" sz="3600" b="1" i="1" smtClean="0">
                            <a:latin typeface="Cambria Math" charset="0"/>
                          </a:rPr>
                          <m:t>𝒅</m:t>
                        </m:r>
                      </m:oMath>
                    </m:oMathPara>
                  </a14:m>
                  <a:endParaRPr lang="en-GB" sz="3600" kern="0" dirty="0">
                    <a:latin typeface="Verdana" charset="0"/>
                    <a:ea typeface="Verdana" charset="0"/>
                    <a:cs typeface="Verdana" charset="0"/>
                  </a:endParaRPr>
                </a:p>
              </p:txBody>
            </p:sp>
          </mc:Choice>
          <mc:Fallback>
            <p:sp>
              <p:nvSpPr>
                <p:cNvPr id="10" name="Rechteck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0" y="4419600"/>
                  <a:ext cx="643125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Gerade Verbindung mit Pfeil 11"/>
            <p:cNvCxnSpPr>
              <a:stCxn id="10" idx="3"/>
            </p:cNvCxnSpPr>
            <p:nvPr/>
          </p:nvCxnSpPr>
          <p:spPr bwMode="auto">
            <a:xfrm>
              <a:off x="4986525" y="4742766"/>
              <a:ext cx="2711450" cy="18365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Gerade Verbindung mit Pfeil 12"/>
            <p:cNvCxnSpPr>
              <a:stCxn id="10" idx="1"/>
            </p:cNvCxnSpPr>
            <p:nvPr/>
          </p:nvCxnSpPr>
          <p:spPr bwMode="auto">
            <a:xfrm flipH="1">
              <a:off x="1631950" y="4742766"/>
              <a:ext cx="2711450" cy="18365"/>
            </a:xfrm>
            <a:prstGeom prst="straightConnector1">
              <a:avLst/>
            </a:prstGeom>
            <a:solidFill>
              <a:schemeClr val="accent1"/>
            </a:solidFill>
            <a:ln w="412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FF284CCF-B320-F64D-BC8E-6A52430D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C657EB-1F34-5C49-96C8-740C9FEC8204}"/>
              </a:ext>
            </a:extLst>
          </p:cNvPr>
          <p:cNvSpPr txBox="1">
            <a:spLocks/>
          </p:cNvSpPr>
          <p:nvPr/>
        </p:nvSpPr>
        <p:spPr bwMode="auto">
          <a:xfrm>
            <a:off x="763588" y="1295400"/>
            <a:ext cx="8228012" cy="3293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200" kern="0" dirty="0">
                <a:ea typeface="Verdana" charset="0"/>
                <a:cs typeface="Verdana" charset="0"/>
              </a:rPr>
              <a:t>Computation starts with representation of entities</a:t>
            </a:r>
          </a:p>
          <a:p>
            <a:endParaRPr lang="en-GB" sz="2200" kern="0" dirty="0">
              <a:ea typeface="Verdana" charset="0"/>
              <a:cs typeface="Verdana" charset="0"/>
            </a:endParaRPr>
          </a:p>
          <a:p>
            <a:r>
              <a:rPr lang="en-GB" sz="2200" kern="0" dirty="0">
                <a:ea typeface="Verdana" charset="0"/>
                <a:cs typeface="Verdana" charset="0"/>
              </a:rPr>
              <a:t>Common entities in NLP: word, sentence, document, etc.</a:t>
            </a:r>
          </a:p>
          <a:p>
            <a:endParaRPr lang="en-GB" sz="2200" kern="0" dirty="0">
              <a:ea typeface="Verdana" charset="0"/>
              <a:cs typeface="Verdana" charset="0"/>
            </a:endParaRPr>
          </a:p>
          <a:p>
            <a:r>
              <a:rPr lang="en-GB" sz="2200" kern="0" dirty="0">
                <a:ea typeface="Verdana" charset="0"/>
                <a:cs typeface="Verdana" charset="0"/>
              </a:rPr>
              <a:t>An entity is represented with a </a:t>
            </a:r>
            <a:r>
              <a:rPr lang="en-GB" sz="2200" kern="0" dirty="0">
                <a:solidFill>
                  <a:srgbClr val="FF0000"/>
                </a:solidFill>
                <a:ea typeface="Verdana" charset="0"/>
                <a:cs typeface="Verdana" charset="0"/>
              </a:rPr>
              <a:t>vector of </a:t>
            </a:r>
            <a:r>
              <a:rPr lang="en-GB" sz="2200" i="1" kern="0" dirty="0">
                <a:solidFill>
                  <a:srgbClr val="FF0000"/>
                </a:solidFill>
                <a:ea typeface="Verdana" charset="0"/>
                <a:cs typeface="Verdana" charset="0"/>
              </a:rPr>
              <a:t>d</a:t>
            </a:r>
            <a:r>
              <a:rPr lang="en-GB" sz="2200" kern="0" dirty="0">
                <a:solidFill>
                  <a:srgbClr val="FF0000"/>
                </a:solidFill>
                <a:ea typeface="Verdana" charset="0"/>
                <a:cs typeface="Verdana" charset="0"/>
              </a:rPr>
              <a:t> dimensions</a:t>
            </a:r>
            <a:endParaRPr lang="en-GB" sz="2200" kern="0" dirty="0">
              <a:ea typeface="Verdana" charset="0"/>
              <a:cs typeface="Verdana" charset="0"/>
            </a:endParaRPr>
          </a:p>
          <a:p>
            <a:endParaRPr lang="en-GB" sz="2200" kern="0" dirty="0">
              <a:ea typeface="Verdana" charset="0"/>
              <a:cs typeface="Verdana" charset="0"/>
            </a:endParaRPr>
          </a:p>
          <a:p>
            <a:r>
              <a:rPr lang="en-GB" sz="2200" kern="0" dirty="0">
                <a:ea typeface="Verdana" charset="0"/>
                <a:cs typeface="Verdana" charset="0"/>
              </a:rPr>
              <a:t>The dimensions usually reflects concepts, related to an entity</a:t>
            </a:r>
          </a:p>
          <a:p>
            <a:endParaRPr lang="en-GB" sz="2200" kern="0" dirty="0">
              <a:ea typeface="Verdana" charset="0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2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>
            <a:off x="5757313" y="396973"/>
            <a:ext cx="596511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6484674" y="341566"/>
            <a:ext cx="2083992" cy="1270001"/>
            <a:chOff x="-254000" y="0"/>
            <a:chExt cx="2083990" cy="1270000"/>
          </a:xfrm>
        </p:grpSpPr>
        <p:sp>
          <p:nvSpPr>
            <p:cNvPr id="199" name="Shape 199"/>
            <p:cNvSpPr/>
            <p:nvPr/>
          </p:nvSpPr>
          <p:spPr>
            <a:xfrm>
              <a:off x="-254000" y="0"/>
              <a:ext cx="208399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1" y="0"/>
                  </a:moveTo>
                  <a:cubicBezTo>
                    <a:pt x="2927" y="0"/>
                    <a:pt x="2633" y="484"/>
                    <a:pt x="2633" y="1080"/>
                  </a:cubicBezTo>
                  <a:lnTo>
                    <a:pt x="2633" y="2126"/>
                  </a:lnTo>
                  <a:lnTo>
                    <a:pt x="0" y="4286"/>
                  </a:lnTo>
                  <a:lnTo>
                    <a:pt x="2633" y="6446"/>
                  </a:lnTo>
                  <a:lnTo>
                    <a:pt x="2633" y="20520"/>
                  </a:lnTo>
                  <a:cubicBezTo>
                    <a:pt x="2633" y="21116"/>
                    <a:pt x="2927" y="21600"/>
                    <a:pt x="3291" y="21600"/>
                  </a:cubicBezTo>
                  <a:lnTo>
                    <a:pt x="20942" y="21600"/>
                  </a:lnTo>
                  <a:cubicBezTo>
                    <a:pt x="21305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05" y="0"/>
                    <a:pt x="20942" y="0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468" y="50800"/>
              <a:ext cx="1676401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8248700" y="3395969"/>
            <a:ext cx="596512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5" name="Group 205"/>
          <p:cNvGrpSpPr/>
          <p:nvPr/>
        </p:nvGrpSpPr>
        <p:grpSpPr>
          <a:xfrm>
            <a:off x="6135517" y="3850035"/>
            <a:ext cx="2787254" cy="1933179"/>
            <a:chOff x="0" y="-212328"/>
            <a:chExt cx="2787253" cy="1933178"/>
          </a:xfrm>
        </p:grpSpPr>
        <p:sp>
          <p:nvSpPr>
            <p:cNvPr id="203" name="Shape 203"/>
            <p:cNvSpPr/>
            <p:nvPr/>
          </p:nvSpPr>
          <p:spPr>
            <a:xfrm>
              <a:off x="0" y="-212329"/>
              <a:ext cx="2787254" cy="19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44" y="0"/>
                  </a:moveTo>
                  <a:lnTo>
                    <a:pt x="17469" y="2372"/>
                  </a:lnTo>
                  <a:lnTo>
                    <a:pt x="695" y="2372"/>
                  </a:lnTo>
                  <a:cubicBezTo>
                    <a:pt x="312" y="2372"/>
                    <a:pt x="0" y="2822"/>
                    <a:pt x="0" y="3375"/>
                  </a:cubicBezTo>
                  <a:lnTo>
                    <a:pt x="0" y="20602"/>
                  </a:lnTo>
                  <a:cubicBezTo>
                    <a:pt x="0" y="21155"/>
                    <a:pt x="312" y="21600"/>
                    <a:pt x="695" y="21600"/>
                  </a:cubicBezTo>
                  <a:lnTo>
                    <a:pt x="20905" y="21600"/>
                  </a:lnTo>
                  <a:cubicBezTo>
                    <a:pt x="21288" y="21600"/>
                    <a:pt x="21600" y="21155"/>
                    <a:pt x="21600" y="20602"/>
                  </a:cubicBezTo>
                  <a:lnTo>
                    <a:pt x="21600" y="3375"/>
                  </a:lnTo>
                  <a:cubicBezTo>
                    <a:pt x="21600" y="2822"/>
                    <a:pt x="21288" y="2372"/>
                    <a:pt x="20905" y="2372"/>
                  </a:cubicBezTo>
                  <a:lnTo>
                    <a:pt x="19416" y="2372"/>
                  </a:lnTo>
                  <a:lnTo>
                    <a:pt x="18444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462" y="45108"/>
              <a:ext cx="26924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6" name="Shape 206"/>
          <p:cNvSpPr/>
          <p:nvPr/>
        </p:nvSpPr>
        <p:spPr>
          <a:xfrm>
            <a:off x="466870" y="3082151"/>
            <a:ext cx="965634" cy="323974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384944" y="1082150"/>
            <a:ext cx="3313115" cy="1931989"/>
            <a:chOff x="0" y="0"/>
            <a:chExt cx="3313113" cy="1931988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3313113" cy="193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5" y="0"/>
                  </a:moveTo>
                  <a:cubicBezTo>
                    <a:pt x="262" y="0"/>
                    <a:pt x="0" y="450"/>
                    <a:pt x="0" y="1003"/>
                  </a:cubicBezTo>
                  <a:lnTo>
                    <a:pt x="0" y="18778"/>
                  </a:lnTo>
                  <a:cubicBezTo>
                    <a:pt x="0" y="19331"/>
                    <a:pt x="262" y="19781"/>
                    <a:pt x="585" y="19781"/>
                  </a:cubicBezTo>
                  <a:lnTo>
                    <a:pt x="1966" y="19781"/>
                  </a:lnTo>
                  <a:lnTo>
                    <a:pt x="2787" y="21600"/>
                  </a:lnTo>
                  <a:lnTo>
                    <a:pt x="3607" y="19781"/>
                  </a:lnTo>
                  <a:lnTo>
                    <a:pt x="21015" y="19781"/>
                  </a:lnTo>
                  <a:cubicBezTo>
                    <a:pt x="21338" y="19781"/>
                    <a:pt x="21600" y="19331"/>
                    <a:pt x="21600" y="18778"/>
                  </a:cubicBezTo>
                  <a:lnTo>
                    <a:pt x="21600" y="1003"/>
                  </a:lnTo>
                  <a:cubicBezTo>
                    <a:pt x="21600" y="450"/>
                    <a:pt x="21338" y="0"/>
                    <a:pt x="21015" y="0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8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156" y="27712"/>
              <a:ext cx="31369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Shape 210"/>
          <p:cNvSpPr/>
          <p:nvPr/>
        </p:nvSpPr>
        <p:spPr>
          <a:xfrm>
            <a:off x="4681455" y="4558321"/>
            <a:ext cx="965634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954171" y="4407921"/>
            <a:ext cx="3656807" cy="1845470"/>
            <a:chOff x="0" y="0"/>
            <a:chExt cx="3656806" cy="1845468"/>
          </a:xfrm>
        </p:grpSpPr>
        <p:sp>
          <p:nvSpPr>
            <p:cNvPr id="211" name="Shape 211"/>
            <p:cNvSpPr/>
            <p:nvPr/>
          </p:nvSpPr>
          <p:spPr>
            <a:xfrm>
              <a:off x="0" y="0"/>
              <a:ext cx="3656807" cy="184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0"/>
                  </a:moveTo>
                  <a:cubicBezTo>
                    <a:pt x="238" y="0"/>
                    <a:pt x="0" y="471"/>
                    <a:pt x="0" y="1050"/>
                  </a:cubicBezTo>
                  <a:lnTo>
                    <a:pt x="0" y="20550"/>
                  </a:lnTo>
                  <a:cubicBezTo>
                    <a:pt x="0" y="21129"/>
                    <a:pt x="238" y="21600"/>
                    <a:pt x="530" y="21600"/>
                  </a:cubicBezTo>
                  <a:lnTo>
                    <a:pt x="20294" y="21600"/>
                  </a:lnTo>
                  <a:cubicBezTo>
                    <a:pt x="20586" y="21600"/>
                    <a:pt x="20824" y="21129"/>
                    <a:pt x="20824" y="20550"/>
                  </a:cubicBezTo>
                  <a:lnTo>
                    <a:pt x="20824" y="6067"/>
                  </a:lnTo>
                  <a:lnTo>
                    <a:pt x="21600" y="4589"/>
                  </a:lnTo>
                  <a:lnTo>
                    <a:pt x="20824" y="3117"/>
                  </a:lnTo>
                  <a:lnTo>
                    <a:pt x="20824" y="1050"/>
                  </a:lnTo>
                  <a:cubicBezTo>
                    <a:pt x="20824" y="471"/>
                    <a:pt x="20586" y="0"/>
                    <a:pt x="20294" y="0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51" y="40084"/>
              <a:ext cx="3454401" cy="176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A956A7B-3542-6D47-A55B-4E1A09399958}"/>
              </a:ext>
            </a:extLst>
          </p:cNvPr>
          <p:cNvSpPr/>
          <p:nvPr/>
        </p:nvSpPr>
        <p:spPr>
          <a:xfrm>
            <a:off x="110724" y="6412468"/>
            <a:ext cx="881204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kern="0" dirty="0">
                <a:ea typeface="Verdana" charset="0"/>
                <a:cs typeface="Verdana" charset="0"/>
              </a:rPr>
              <a:t>Vector representations of words projected in two-dimensional space</a:t>
            </a:r>
          </a:p>
        </p:txBody>
      </p:sp>
    </p:spTree>
    <p:extLst>
      <p:ext uri="{BB962C8B-B14F-4D97-AF65-F5344CB8AC3E}">
        <p14:creationId xmlns:p14="http://schemas.microsoft.com/office/powerpoint/2010/main" val="192171089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 advAuto="0"/>
      <p:bldP spid="201" grpId="0" animBg="1" advAuto="0"/>
      <p:bldP spid="202" grpId="0" animBg="1" advAuto="0"/>
      <p:bldP spid="205" grpId="0" animBg="1" advAuto="0"/>
      <p:bldP spid="206" grpId="0" animBg="1" advAuto="0"/>
      <p:bldP spid="209" grpId="0" animBg="1" advAuto="0"/>
      <p:bldP spid="210" grpId="0" animBg="1" advAuto="0"/>
      <p:bldP spid="21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611188" y="1143000"/>
            <a:ext cx="8137525" cy="4878388"/>
          </a:xfrm>
        </p:spPr>
        <p:txBody>
          <a:bodyPr/>
          <a:lstStyle/>
          <a:p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284CCF-B320-F64D-BC8E-6A52430D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Representation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7CD35B-34C9-E54D-A77F-63D1877D2DBA}"/>
              </a:ext>
            </a:extLst>
          </p:cNvPr>
          <p:cNvSpPr txBox="1">
            <a:spLocks/>
          </p:cNvSpPr>
          <p:nvPr/>
        </p:nvSpPr>
        <p:spPr bwMode="auto">
          <a:xfrm>
            <a:off x="763588" y="1295400"/>
            <a:ext cx="8228012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200" kern="0" dirty="0">
                <a:ea typeface="Verdana" charset="0"/>
                <a:cs typeface="Verdana" charset="0"/>
              </a:rPr>
              <a:t>Vector representations (in this course) are usually:</a:t>
            </a:r>
          </a:p>
          <a:p>
            <a:pPr lvl="1"/>
            <a:r>
              <a:rPr lang="en-GB" kern="0" dirty="0">
                <a:ea typeface="Verdana" charset="0"/>
                <a:cs typeface="Verdana" charset="0"/>
              </a:rPr>
              <a:t>in dimensions around </a:t>
            </a:r>
            <a:r>
              <a:rPr lang="en-GB" i="1" kern="0" dirty="0">
                <a:ea typeface="Verdana" charset="0"/>
                <a:cs typeface="Verdana" charset="0"/>
              </a:rPr>
              <a:t>d ~ </a:t>
            </a:r>
            <a:r>
              <a:rPr lang="en-GB" kern="0" dirty="0">
                <a:ea typeface="Verdana" charset="0"/>
                <a:cs typeface="Verdana" charset="0"/>
              </a:rPr>
              <a:t>[10-1000]</a:t>
            </a:r>
          </a:p>
          <a:p>
            <a:pPr lvl="1"/>
            <a:r>
              <a:rPr lang="en-GB" kern="0" dirty="0">
                <a:ea typeface="Verdana" charset="0"/>
                <a:cs typeface="Verdana" charset="0"/>
              </a:rPr>
              <a:t>dense</a:t>
            </a:r>
          </a:p>
          <a:p>
            <a:pPr lvl="1"/>
            <a:r>
              <a:rPr lang="en-GB" kern="0" dirty="0">
                <a:ea typeface="Verdana" charset="0"/>
                <a:cs typeface="Verdana" charset="0"/>
              </a:rPr>
              <a:t>referred to as </a:t>
            </a:r>
            <a:r>
              <a:rPr lang="en-GB" kern="0" dirty="0">
                <a:solidFill>
                  <a:srgbClr val="C00000"/>
                </a:solidFill>
                <a:ea typeface="Verdana" charset="0"/>
                <a:cs typeface="Verdana" charset="0"/>
              </a:rPr>
              <a:t>embeddings: </a:t>
            </a:r>
            <a:r>
              <a:rPr lang="en-GB" kern="0" dirty="0">
                <a:ea typeface="Verdana" charset="0"/>
                <a:cs typeface="Verdana" charset="0"/>
              </a:rPr>
              <a:t> e.g. word embedding</a:t>
            </a:r>
          </a:p>
          <a:p>
            <a:endParaRPr lang="en-GB" kern="0" dirty="0">
              <a:ea typeface="Verdana" charset="0"/>
              <a:cs typeface="Verdana" charset="0"/>
            </a:endParaRPr>
          </a:p>
          <a:p>
            <a:r>
              <a:rPr lang="en-GB" sz="2200" kern="0" dirty="0">
                <a:ea typeface="Verdana" charset="0"/>
                <a:cs typeface="Verdana" charset="0"/>
              </a:rPr>
              <a:t>The similarity between the entities can be computed by any distance/similarity measure:</a:t>
            </a:r>
          </a:p>
          <a:p>
            <a:pPr lvl="1"/>
            <a:r>
              <a:rPr lang="en-GB" kern="0" dirty="0">
                <a:ea typeface="Verdana" charset="0"/>
                <a:cs typeface="Verdana" charset="0"/>
              </a:rPr>
              <a:t>Usually by </a:t>
            </a:r>
            <a:r>
              <a:rPr lang="en-GB" kern="0" dirty="0">
                <a:solidFill>
                  <a:srgbClr val="C00000"/>
                </a:solidFill>
                <a:ea typeface="Verdana" charset="0"/>
                <a:cs typeface="Verdana" charset="0"/>
              </a:rPr>
              <a:t>dot product</a:t>
            </a:r>
            <a:r>
              <a:rPr lang="en-GB" kern="0" dirty="0">
                <a:ea typeface="Verdana" charset="0"/>
                <a:cs typeface="Verdana" charset="0"/>
              </a:rPr>
              <a:t> or </a:t>
            </a:r>
            <a:r>
              <a:rPr lang="en-GB" kern="0" dirty="0">
                <a:solidFill>
                  <a:srgbClr val="C00000"/>
                </a:solidFill>
                <a:ea typeface="Verdana" charset="0"/>
                <a:cs typeface="Verdana" charset="0"/>
              </a:rPr>
              <a:t>cosine</a:t>
            </a:r>
            <a:r>
              <a:rPr lang="en-GB" kern="0" dirty="0">
                <a:ea typeface="Verdana" charset="0"/>
                <a:cs typeface="Verdana" charset="0"/>
              </a:rPr>
              <a:t> (normalized dot product) between the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357299-D001-0947-A2DF-30E58F87FD4F}"/>
                  </a:ext>
                </a:extLst>
              </p:cNvPr>
              <p:cNvSpPr/>
              <p:nvPr/>
            </p:nvSpPr>
            <p:spPr>
              <a:xfrm>
                <a:off x="870744" y="4955607"/>
                <a:ext cx="7618412" cy="1059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i="1" smtClean="0">
                          <a:latin typeface="Cambria Math" charset="0"/>
                          <a:ea typeface="Verdana" charset="0"/>
                          <a:cs typeface="Verdana" charset="0"/>
                        </a:rPr>
                        <m:t>𝑠𝑖𝑚</m:t>
                      </m:r>
                      <m:r>
                        <a:rPr lang="de-AT" sz="2000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𝑖𝑙𝑎𝑟𝑖𝑡𝑦</m:t>
                      </m:r>
                      <m:d>
                        <m:dPr>
                          <m:ctrlPr>
                            <a:rPr lang="de-AT" sz="20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AT" sz="2000" b="0" i="0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cat</m:t>
                          </m:r>
                          <m:r>
                            <a:rPr lang="de-AT" sz="2000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de-AT" sz="2000" b="0" i="0" smtClean="0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  <m:t>sloth</m:t>
                          </m:r>
                        </m:e>
                      </m:d>
                      <m:r>
                        <a:rPr lang="de-AT" sz="2000" i="1">
                          <a:latin typeface="Cambria Math" charset="0"/>
                          <a:ea typeface="Verdana" charset="0"/>
                          <a:cs typeface="Verdana" charset="0"/>
                        </a:rPr>
                        <m:t>=</m:t>
                      </m:r>
                      <m:r>
                        <a:rPr lang="de-AT" sz="2000" i="1">
                          <a:latin typeface="Cambria Math" charset="0"/>
                          <a:ea typeface="Verdana" charset="0"/>
                          <a:cs typeface="Verdana" charset="0"/>
                        </a:rPr>
                        <m:t>𝑐𝑜𝑠𝑖</m:t>
                      </m:r>
                      <m:r>
                        <a:rPr lang="de-AT" sz="2000" b="0" i="1" smtClean="0">
                          <a:latin typeface="Cambria Math" panose="02040503050406030204" pitchFamily="18" charset="0"/>
                          <a:ea typeface="Verdana" charset="0"/>
                          <a:cs typeface="Verdana" charset="0"/>
                        </a:rPr>
                        <m:t>𝑛𝑒</m:t>
                      </m:r>
                      <m:d>
                        <m:dPr>
                          <m:ctrlPr>
                            <a:rPr lang="de-AT" sz="20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cat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sloth</m:t>
                              </m:r>
                            </m:sub>
                          </m:sSub>
                        </m:e>
                      </m:d>
                      <m:r>
                        <a:rPr lang="de-AT" sz="2000" i="1">
                          <a:latin typeface="Cambria Math" charset="0"/>
                          <a:ea typeface="Verdana" charset="0"/>
                          <a:cs typeface="Verdana" charset="0"/>
                        </a:rPr>
                        <m:t>=</m:t>
                      </m:r>
                      <m:f>
                        <m:fPr>
                          <m:ctrlPr>
                            <a:rPr lang="bg-BG" sz="2000" i="1">
                              <a:latin typeface="Cambria Math" panose="02040503050406030204" pitchFamily="18" charset="0"/>
                              <a:ea typeface="Verdana" charset="0"/>
                              <a:cs typeface="Verdana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cat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sloth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r>
                                <a:rPr lang="de-AT" sz="2000" i="1">
                                  <a:latin typeface="Cambria Math" charset="0"/>
                                  <a:ea typeface="Verdana" charset="0"/>
                                  <a:cs typeface="Verdana" charset="0"/>
                                </a:rPr>
                                <m:t>|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cat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sz="2000" b="0" i="1" smtClean="0">
                                      <a:latin typeface="Cambria Math" panose="02040503050406030204" pitchFamily="18" charset="0"/>
                                      <a:ea typeface="Verdana" charset="0"/>
                                      <a:cs typeface="Verdana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000" b="0" i="0" smtClean="0">
                                  <a:latin typeface="Cambria Math" panose="02040503050406030204" pitchFamily="18" charset="0"/>
                                  <a:ea typeface="Verdana" charset="0"/>
                                  <a:cs typeface="Verdana" charset="0"/>
                                </a:rPr>
                                <m:t>sloth</m:t>
                              </m:r>
                            </m:sub>
                          </m:sSub>
                          <m:r>
                            <a:rPr lang="de-AT" sz="2000" i="1">
                              <a:latin typeface="Cambria Math" charset="0"/>
                              <a:ea typeface="Verdana" charset="0"/>
                              <a:cs typeface="Verdana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GB" sz="2000" dirty="0">
                  <a:latin typeface="Verdana" charset="0"/>
                  <a:ea typeface="Verdana" charset="0"/>
                  <a:cs typeface="Verdana" charset="0"/>
                </a:endParaRPr>
              </a:p>
              <a:p>
                <a:endParaRPr lang="en-GB" sz="200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2357299-D001-0947-A2DF-30E58F87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4" y="4955607"/>
                <a:ext cx="7618412" cy="1059329"/>
              </a:xfrm>
              <a:prstGeom prst="rect">
                <a:avLst/>
              </a:prstGeom>
              <a:blipFill>
                <a:blip r:embed="rId3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471417"/>
      </p:ext>
    </p:extLst>
  </p:cSld>
  <p:clrMapOvr>
    <a:masterClrMapping/>
  </p:clrMapOvr>
</p:sld>
</file>

<file path=ppt/theme/theme1.xml><?xml version="1.0" encoding="utf-8"?>
<a:theme xmlns:a="http://schemas.openxmlformats.org/drawingml/2006/main" name="about_eng">
  <a:themeElements>
    <a:clrScheme name="about_eng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bout_e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bout_e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bout_e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bout_e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3005</TotalTime>
  <Words>2049</Words>
  <Application>Microsoft Macintosh PowerPoint</Application>
  <PresentationFormat>On-screen Show (4:3)</PresentationFormat>
  <Paragraphs>587</Paragraphs>
  <Slides>57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ＭＳ Ｐゴシック</vt:lpstr>
      <vt:lpstr>ＭＳ Ｐゴシック</vt:lpstr>
      <vt:lpstr>Arial</vt:lpstr>
      <vt:lpstr>Avenir Next Medium</vt:lpstr>
      <vt:lpstr>Ayuthaya</vt:lpstr>
      <vt:lpstr>Calibri</vt:lpstr>
      <vt:lpstr>Cambria Math</vt:lpstr>
      <vt:lpstr>Helvetica</vt:lpstr>
      <vt:lpstr>Tahoma</vt:lpstr>
      <vt:lpstr>Verdana</vt:lpstr>
      <vt:lpstr>Wingdings</vt:lpstr>
      <vt:lpstr>about_eng</vt:lpstr>
      <vt:lpstr>Tendencies and Trends in NLP Word Embedding, Representation Learning, Document Classification, …</vt:lpstr>
      <vt:lpstr>Natural Language Understanding</vt:lpstr>
      <vt:lpstr>Natural Language Understanding</vt:lpstr>
      <vt:lpstr>Research on AI and NLP</vt:lpstr>
      <vt:lpstr>Job Market</vt:lpstr>
      <vt:lpstr>Agenda</vt:lpstr>
      <vt:lpstr>Vector Representation</vt:lpstr>
      <vt:lpstr>PowerPoint Presentation</vt:lpstr>
      <vt:lpstr>Vector Representation</vt:lpstr>
      <vt:lpstr>Neural Networks</vt:lpstr>
      <vt:lpstr>Neural Networks</vt:lpstr>
      <vt:lpstr>Word Representation Learning</vt:lpstr>
      <vt:lpstr>Intuition for Computational Semantics</vt:lpstr>
      <vt:lpstr>PowerPoint Presentation</vt:lpstr>
      <vt:lpstr>PowerPoint Presentation</vt:lpstr>
      <vt:lpstr>PowerPoint Presentation</vt:lpstr>
      <vt:lpstr>Word-Context Matrix </vt:lpstr>
      <vt:lpstr>Words Semantic Relations</vt:lpstr>
      <vt:lpstr>Sparse vs. Dense Vectors</vt:lpstr>
      <vt:lpstr>Word Embedding with Neural Networks</vt:lpstr>
      <vt:lpstr>Prepare Training Samples</vt:lpstr>
      <vt:lpstr>Neural Word Embedding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Word Embedding - Summary</vt:lpstr>
      <vt:lpstr>word2vec (SkipGram) with Negative Sampling</vt:lpstr>
      <vt:lpstr>word2vec with Negative Sampling – Objective Function</vt:lpstr>
      <vt:lpstr>PowerPoint Presentation</vt:lpstr>
      <vt:lpstr>PowerPoint Presentation</vt:lpstr>
      <vt:lpstr>PowerPoint Presentation</vt:lpstr>
      <vt:lpstr>Word Embedding - Evaluation</vt:lpstr>
      <vt:lpstr>Agenda</vt:lpstr>
      <vt:lpstr>Recurrent Neural Networks</vt:lpstr>
      <vt:lpstr>Recurrent Neural Networks</vt:lpstr>
      <vt:lpstr>Recurrent Neural Networks</vt:lpstr>
      <vt:lpstr>Attention Mechanism (simplified)</vt:lpstr>
      <vt:lpstr>Attention Mechanism</vt:lpstr>
      <vt:lpstr>Document Classification - Recap</vt:lpstr>
      <vt:lpstr>Document Classification - Recap</vt:lpstr>
      <vt:lpstr>Document Representation</vt:lpstr>
      <vt:lpstr>PowerPoint Presentation</vt:lpstr>
      <vt:lpstr>Document Representation Learning</vt:lpstr>
      <vt:lpstr>Sample Evaluation Results</vt:lpstr>
      <vt:lpstr>Agenda</vt:lpstr>
      <vt:lpstr>Volatility in Financial System</vt:lpstr>
      <vt:lpstr>Companies Annual Reports</vt:lpstr>
      <vt:lpstr>Volatility Prediction with Sentiment Analysis</vt:lpstr>
      <vt:lpstr>Semantic Change</vt:lpstr>
      <vt:lpstr>Quantification of Gender Bias</vt:lpstr>
      <vt:lpstr>Challenges</vt:lpstr>
      <vt:lpstr>Challenges</vt:lpstr>
      <vt:lpstr>Challenges</vt:lpstr>
      <vt:lpstr>References</vt:lpstr>
    </vt:vector>
  </TitlesOfParts>
  <Company>TU - Wien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Khabib Mustofa</dc:creator>
  <cp:lastModifiedBy>Navid Rekabsaz</cp:lastModifiedBy>
  <cp:revision>2064</cp:revision>
  <cp:lastPrinted>2016-12-01T19:09:49Z</cp:lastPrinted>
  <dcterms:created xsi:type="dcterms:W3CDTF">2009-09-26T19:49:27Z</dcterms:created>
  <dcterms:modified xsi:type="dcterms:W3CDTF">2018-05-31T11:57:42Z</dcterms:modified>
</cp:coreProperties>
</file>